
<file path=[Content_Types].xml><?xml version="1.0" encoding="utf-8"?>
<Types xmlns="http://schemas.openxmlformats.org/package/2006/content-types">
  <Default Extension="bin" ContentType="application/vnd.openxmlformats-officedocument.oleObject"/>
  <Default Extension="jpeg" ContentType="image/jpe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256" r:id="rId2"/>
    <p:sldId id="262" r:id="rId3"/>
    <p:sldId id="381" r:id="rId4"/>
    <p:sldId id="423" r:id="rId5"/>
    <p:sldId id="475" r:id="rId6"/>
    <p:sldId id="424" r:id="rId7"/>
    <p:sldId id="425" r:id="rId8"/>
    <p:sldId id="430" r:id="rId9"/>
    <p:sldId id="429" r:id="rId10"/>
    <p:sldId id="431" r:id="rId11"/>
    <p:sldId id="476" r:id="rId12"/>
    <p:sldId id="427" r:id="rId13"/>
    <p:sldId id="432" r:id="rId14"/>
    <p:sldId id="433" r:id="rId15"/>
    <p:sldId id="434" r:id="rId16"/>
    <p:sldId id="395" r:id="rId17"/>
    <p:sldId id="438" r:id="rId18"/>
    <p:sldId id="435" r:id="rId19"/>
    <p:sldId id="436" r:id="rId20"/>
    <p:sldId id="426" r:id="rId21"/>
    <p:sldId id="428" r:id="rId22"/>
    <p:sldId id="440" r:id="rId23"/>
    <p:sldId id="441" r:id="rId24"/>
    <p:sldId id="442" r:id="rId25"/>
    <p:sldId id="456" r:id="rId26"/>
    <p:sldId id="455" r:id="rId27"/>
    <p:sldId id="443" r:id="rId28"/>
    <p:sldId id="444" r:id="rId29"/>
    <p:sldId id="446" r:id="rId30"/>
    <p:sldId id="447" r:id="rId31"/>
    <p:sldId id="448" r:id="rId32"/>
    <p:sldId id="450" r:id="rId33"/>
    <p:sldId id="451" r:id="rId34"/>
    <p:sldId id="452" r:id="rId35"/>
    <p:sldId id="458" r:id="rId36"/>
    <p:sldId id="453" r:id="rId37"/>
    <p:sldId id="459" r:id="rId38"/>
    <p:sldId id="414" r:id="rId39"/>
    <p:sldId id="454" r:id="rId40"/>
    <p:sldId id="415" r:id="rId41"/>
    <p:sldId id="417" r:id="rId42"/>
    <p:sldId id="463" r:id="rId43"/>
    <p:sldId id="464" r:id="rId44"/>
    <p:sldId id="462" r:id="rId45"/>
    <p:sldId id="461" r:id="rId46"/>
    <p:sldId id="421" r:id="rId47"/>
    <p:sldId id="478" r:id="rId48"/>
    <p:sldId id="422" r:id="rId49"/>
    <p:sldId id="479" r:id="rId50"/>
    <p:sldId id="466" r:id="rId51"/>
    <p:sldId id="467" r:id="rId52"/>
    <p:sldId id="469" r:id="rId53"/>
    <p:sldId id="468" r:id="rId54"/>
    <p:sldId id="329" r:id="rId55"/>
    <p:sldId id="47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F4FF"/>
    <a:srgbClr val="A5E3FF"/>
    <a:srgbClr val="EBF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3"/>
    <p:restoredTop sz="87350"/>
  </p:normalViewPr>
  <p:slideViewPr>
    <p:cSldViewPr snapToGrid="0" snapToObjects="1">
      <p:cViewPr varScale="1">
        <p:scale>
          <a:sx n="114" d="100"/>
          <a:sy n="114" d="100"/>
        </p:scale>
        <p:origin x="1024" y="168"/>
      </p:cViewPr>
      <p:guideLst/>
    </p:cSldViewPr>
  </p:slideViewPr>
  <p:outlineViewPr>
    <p:cViewPr>
      <p:scale>
        <a:sx n="33" d="100"/>
        <a:sy n="33" d="100"/>
      </p:scale>
      <p:origin x="0" y="-130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712A8D5C-43D9-614C-971F-F73327364F50}" type="datetimeFigureOut">
              <a:rPr lang="en-US" smtClean="0"/>
              <a:t>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208A68-97E9-FA4C-BD88-10FC0EF5A36D}" type="slidenum">
              <a:rPr lang="en-US" smtClean="0"/>
              <a:t>‹#›</a:t>
            </a:fld>
            <a:endParaRPr lang="en-US"/>
          </a:p>
        </p:txBody>
      </p:sp>
    </p:spTree>
    <p:extLst>
      <p:ext uri="{BB962C8B-B14F-4D97-AF65-F5344CB8AC3E}">
        <p14:creationId xmlns:p14="http://schemas.microsoft.com/office/powerpoint/2010/main" val="15707937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8AF5754-BC89-6546-8E80-2372FD19ADDE}" type="datetimeFigureOut">
              <a:rPr lang="en-US" smtClean="0"/>
              <a:t>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31313-76B4-154F-848E-788477938FA8}" type="slidenum">
              <a:rPr lang="en-US" smtClean="0"/>
              <a:t>‹#›</a:t>
            </a:fld>
            <a:endParaRPr lang="en-US"/>
          </a:p>
        </p:txBody>
      </p:sp>
    </p:spTree>
    <p:extLst>
      <p:ext uri="{BB962C8B-B14F-4D97-AF65-F5344CB8AC3E}">
        <p14:creationId xmlns:p14="http://schemas.microsoft.com/office/powerpoint/2010/main" val="8746216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1</a:t>
            </a:fld>
            <a:endParaRPr lang="en-US"/>
          </a:p>
        </p:txBody>
      </p:sp>
    </p:spTree>
    <p:extLst>
      <p:ext uri="{BB962C8B-B14F-4D97-AF65-F5344CB8AC3E}">
        <p14:creationId xmlns:p14="http://schemas.microsoft.com/office/powerpoint/2010/main" val="729941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The change of internal energy is reflected by change of work and /or heat</a:t>
            </a:r>
          </a:p>
          <a:p>
            <a:pPr marL="171450" indent="-171450">
              <a:buFont typeface="Arial" charset="0"/>
              <a:buChar char="•"/>
            </a:pPr>
            <a:r>
              <a:rPr lang="en-US" dirty="0"/>
              <a:t>True // In an adiabatic process heat cannot be absorbed so only </a:t>
            </a:r>
            <a:r>
              <a:rPr lang="en-GB" dirty="0"/>
              <a:t>W</a:t>
            </a:r>
            <a:r>
              <a:rPr lang="en-US" dirty="0"/>
              <a:t> will be affected.</a:t>
            </a:r>
          </a:p>
        </p:txBody>
      </p:sp>
      <p:sp>
        <p:nvSpPr>
          <p:cNvPr id="4" name="Slide Number Placeholder 3"/>
          <p:cNvSpPr>
            <a:spLocks noGrp="1"/>
          </p:cNvSpPr>
          <p:nvPr>
            <p:ph type="sldNum" sz="quarter" idx="10"/>
          </p:nvPr>
        </p:nvSpPr>
        <p:spPr/>
        <p:txBody>
          <a:bodyPr/>
          <a:lstStyle/>
          <a:p>
            <a:fld id="{C5A31313-76B4-154F-848E-788477938FA8}" type="slidenum">
              <a:rPr lang="en-US" smtClean="0"/>
              <a:t>20</a:t>
            </a:fld>
            <a:endParaRPr lang="en-US"/>
          </a:p>
        </p:txBody>
      </p:sp>
    </p:spTree>
    <p:extLst>
      <p:ext uri="{BB962C8B-B14F-4D97-AF65-F5344CB8AC3E}">
        <p14:creationId xmlns:p14="http://schemas.microsoft.com/office/powerpoint/2010/main" val="210257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Expansion V2&gt;V1</a:t>
            </a:r>
            <a:r>
              <a:rPr lang="en-US" u="sng" dirty="0"/>
              <a:t>, ln V2/v1 is positive</a:t>
            </a:r>
            <a:r>
              <a:rPr lang="en-US" dirty="0"/>
              <a:t>, work done by the system and energy decrease</a:t>
            </a:r>
          </a:p>
          <a:p>
            <a:endParaRPr lang="en-US" dirty="0"/>
          </a:p>
          <a:p>
            <a:r>
              <a:rPr lang="en-US" sz="3200" b="1" dirty="0">
                <a:solidFill>
                  <a:schemeClr val="accent5">
                    <a:lumMod val="75000"/>
                  </a:schemeClr>
                </a:solidFill>
              </a:rPr>
              <a:t>T/F with explanation</a:t>
            </a:r>
            <a:r>
              <a:rPr lang="en-US" sz="3200" dirty="0"/>
              <a:t>:</a:t>
            </a:r>
          </a:p>
          <a:p>
            <a:pPr lvl="1"/>
            <a:r>
              <a:rPr lang="en-US" sz="2800" dirty="0"/>
              <a:t>During expansion process, energy decreases.</a:t>
            </a:r>
          </a:p>
          <a:p>
            <a:pPr lvl="1"/>
            <a:r>
              <a:rPr lang="en-US" sz="2800" dirty="0"/>
              <a:t>During gas compression, energy increases.</a:t>
            </a:r>
          </a:p>
          <a:p>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27</a:t>
            </a:fld>
            <a:endParaRPr lang="en-US"/>
          </a:p>
        </p:txBody>
      </p:sp>
    </p:spTree>
    <p:extLst>
      <p:ext uri="{BB962C8B-B14F-4D97-AF65-F5344CB8AC3E}">
        <p14:creationId xmlns:p14="http://schemas.microsoft.com/office/powerpoint/2010/main" val="72801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b="1" dirty="0" err="1">
                <a:solidFill>
                  <a:schemeClr val="tx1"/>
                </a:solidFill>
              </a:rPr>
              <a:t>Δ</a:t>
            </a:r>
            <a:r>
              <a:rPr lang="en-GB" sz="1200" b="1" dirty="0">
                <a:solidFill>
                  <a:srgbClr val="FF3300"/>
                </a:solidFill>
              </a:rPr>
              <a:t>G</a:t>
            </a:r>
            <a:r>
              <a:rPr lang="en-GB" sz="1200" b="1" dirty="0">
                <a:solidFill>
                  <a:schemeClr val="tx1"/>
                </a:solidFill>
              </a:rPr>
              <a:t>, provides an insight on the concept of equilibrium </a:t>
            </a:r>
            <a:endParaRPr lang="en-US" sz="1200" dirty="0">
              <a:solidFill>
                <a:schemeClr val="tx1"/>
              </a:solidFill>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b="1" dirty="0">
                <a:solidFill>
                  <a:schemeClr val="tx1"/>
                </a:solidFill>
              </a:rPr>
              <a:t>Δ</a:t>
            </a:r>
            <a:r>
              <a:rPr lang="en-US" sz="1200" b="1" i="1" dirty="0">
                <a:solidFill>
                  <a:srgbClr val="FF3300"/>
                </a:solidFill>
              </a:rPr>
              <a:t>S provide insight to </a:t>
            </a:r>
            <a:r>
              <a:rPr lang="en-US" sz="1200" b="1" i="1" dirty="0" err="1">
                <a:solidFill>
                  <a:srgbClr val="FF3300"/>
                </a:solidFill>
              </a:rPr>
              <a:t>spont</a:t>
            </a:r>
            <a:r>
              <a:rPr lang="en-US" sz="1200" b="1" i="1" dirty="0">
                <a:solidFill>
                  <a:srgbClr val="FF3300"/>
                </a:solidFill>
              </a:rPr>
              <a:t> of process depends on system and surroundings.</a:t>
            </a:r>
            <a:endParaRPr lang="en-US" sz="1200" b="1" dirty="0">
              <a:solidFill>
                <a:schemeClr val="tx1"/>
              </a:solidFill>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b="1" dirty="0">
                <a:solidFill>
                  <a:schemeClr val="tx1"/>
                </a:solidFill>
              </a:rPr>
              <a:t>We do not deal with absolute values of </a:t>
            </a:r>
            <a:r>
              <a:rPr lang="en-US" sz="1200" b="1" dirty="0">
                <a:solidFill>
                  <a:srgbClr val="FF3300"/>
                </a:solidFill>
              </a:rPr>
              <a:t>G, H </a:t>
            </a:r>
            <a:r>
              <a:rPr lang="en-US" sz="1200" b="1" dirty="0">
                <a:solidFill>
                  <a:schemeClr val="tx1"/>
                </a:solidFill>
              </a:rPr>
              <a:t>&amp;</a:t>
            </a:r>
            <a:r>
              <a:rPr lang="en-US" sz="1200" b="1" dirty="0">
                <a:solidFill>
                  <a:srgbClr val="FF3300"/>
                </a:solidFill>
              </a:rPr>
              <a:t> S </a:t>
            </a:r>
            <a:r>
              <a:rPr lang="en-US" sz="1200" b="1" dirty="0">
                <a:solidFill>
                  <a:schemeClr val="tx1"/>
                </a:solidFill>
              </a:rPr>
              <a:t>only the </a:t>
            </a:r>
            <a:r>
              <a:rPr lang="en-US" sz="1200" b="1" i="1" dirty="0"/>
              <a:t>changes</a:t>
            </a:r>
            <a:r>
              <a:rPr lang="en-US" sz="1200" b="1" dirty="0">
                <a:solidFill>
                  <a:srgbClr val="FF3300"/>
                </a:solidFill>
              </a:rPr>
              <a:t> </a:t>
            </a:r>
            <a:r>
              <a:rPr lang="en-US" sz="1200" b="1" dirty="0">
                <a:solidFill>
                  <a:schemeClr val="tx1"/>
                </a:solidFill>
              </a:rPr>
              <a:t>(Δ</a:t>
            </a:r>
            <a:r>
              <a:rPr lang="en-US" sz="1200" b="1" i="1" dirty="0">
                <a:solidFill>
                  <a:srgbClr val="FF3300"/>
                </a:solidFill>
              </a:rPr>
              <a:t>G, </a:t>
            </a:r>
            <a:r>
              <a:rPr lang="en-US" sz="1200" b="1" dirty="0">
                <a:solidFill>
                  <a:schemeClr val="tx1"/>
                </a:solidFill>
              </a:rPr>
              <a:t>Δ</a:t>
            </a:r>
            <a:r>
              <a:rPr lang="en-US" sz="1200" b="1" i="1" dirty="0">
                <a:solidFill>
                  <a:srgbClr val="FF3300"/>
                </a:solidFill>
              </a:rPr>
              <a:t>H </a:t>
            </a:r>
            <a:r>
              <a:rPr lang="en-US" sz="1200" b="1" i="1" dirty="0">
                <a:solidFill>
                  <a:schemeClr val="tx1"/>
                </a:solidFill>
              </a:rPr>
              <a:t>&amp;</a:t>
            </a:r>
            <a:r>
              <a:rPr lang="en-US" sz="1200" b="1" i="1" dirty="0">
                <a:solidFill>
                  <a:srgbClr val="FF3300"/>
                </a:solidFill>
              </a:rPr>
              <a:t> </a:t>
            </a:r>
            <a:r>
              <a:rPr lang="en-US" sz="1200" b="1" dirty="0">
                <a:solidFill>
                  <a:schemeClr val="tx1"/>
                </a:solidFill>
              </a:rPr>
              <a:t>Δ</a:t>
            </a:r>
            <a:r>
              <a:rPr lang="en-US" sz="1200" b="1" i="1" dirty="0">
                <a:solidFill>
                  <a:srgbClr val="FF3300"/>
                </a:solidFill>
              </a:rPr>
              <a:t>S</a:t>
            </a:r>
            <a:r>
              <a:rPr lang="en-US" sz="1200" b="1" i="1" dirty="0">
                <a:solidFill>
                  <a:schemeClr val="tx1"/>
                </a:solidFill>
              </a:rPr>
              <a:t>) </a:t>
            </a:r>
            <a:r>
              <a:rPr lang="en-US" sz="1200" b="1" dirty="0">
                <a:solidFill>
                  <a:schemeClr val="tx1"/>
                </a:solidFill>
              </a:rPr>
              <a:t>which </a:t>
            </a:r>
            <a:r>
              <a:rPr lang="en-US" sz="1200" b="1" i="1" dirty="0"/>
              <a:t>accompany a transformation</a:t>
            </a:r>
            <a:endParaRPr lang="en-US" b="1" baseline="-25000" dirty="0"/>
          </a:p>
          <a:p>
            <a:endParaRPr lang="en-US" dirty="0"/>
          </a:p>
        </p:txBody>
      </p:sp>
    </p:spTree>
    <p:extLst>
      <p:ext uri="{BB962C8B-B14F-4D97-AF65-F5344CB8AC3E}">
        <p14:creationId xmlns:p14="http://schemas.microsoft.com/office/powerpoint/2010/main" val="111124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conversion of ice into water at 25ºC requires an absorption of heat of 1650 </a:t>
            </a:r>
            <a:r>
              <a:rPr lang="en-US" dirty="0" err="1"/>
              <a:t>cal</a:t>
            </a:r>
            <a:r>
              <a:rPr lang="en-US" dirty="0"/>
              <a:t>/mole, the reaction leads to a more probable arrangement of the molecules; that is, an increased freedom of molecular movement. Hence, the entropy increases, and </a:t>
            </a:r>
            <a:r>
              <a:rPr lang="en-US" dirty="0">
                <a:solidFill>
                  <a:srgbClr val="0000FF"/>
                </a:solidFill>
                <a:latin typeface="Symbol" charset="0"/>
              </a:rPr>
              <a:t>D</a:t>
            </a:r>
            <a:r>
              <a:rPr lang="en-US" i="1" dirty="0"/>
              <a:t>S </a:t>
            </a:r>
            <a:r>
              <a:rPr lang="en-US" dirty="0"/>
              <a:t>= 6 </a:t>
            </a:r>
            <a:r>
              <a:rPr lang="en-US" dirty="0" err="1"/>
              <a:t>cal</a:t>
            </a:r>
            <a:r>
              <a:rPr lang="en-US" dirty="0"/>
              <a:t>/mole </a:t>
            </a:r>
            <a:r>
              <a:rPr lang="en-US" dirty="0" err="1"/>
              <a:t>deg</a:t>
            </a:r>
            <a:r>
              <a:rPr lang="en-US" dirty="0"/>
              <a:t> is sufficiently positive to make </a:t>
            </a:r>
            <a:r>
              <a:rPr lang="en-US" dirty="0">
                <a:solidFill>
                  <a:srgbClr val="0000FF"/>
                </a:solidFill>
                <a:latin typeface="Symbol" charset="0"/>
              </a:rPr>
              <a:t>D</a:t>
            </a:r>
            <a:r>
              <a:rPr lang="en-US" i="1" dirty="0"/>
              <a:t>G </a:t>
            </a:r>
            <a:r>
              <a:rPr lang="en-US" dirty="0"/>
              <a:t>negative, despite the positive value of </a:t>
            </a:r>
            <a:r>
              <a:rPr lang="en-US" dirty="0">
                <a:solidFill>
                  <a:srgbClr val="0000FF"/>
                </a:solidFill>
                <a:latin typeface="Symbol" charset="0"/>
              </a:rPr>
              <a:t>D</a:t>
            </a:r>
            <a:r>
              <a:rPr lang="en-US" dirty="0"/>
              <a:t>H.</a:t>
            </a:r>
          </a:p>
          <a:p>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42</a:t>
            </a:fld>
            <a:endParaRPr lang="en-US"/>
          </a:p>
        </p:txBody>
      </p:sp>
    </p:spTree>
    <p:extLst>
      <p:ext uri="{BB962C8B-B14F-4D97-AF65-F5344CB8AC3E}">
        <p14:creationId xmlns:p14="http://schemas.microsoft.com/office/powerpoint/2010/main" val="1690491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dissolution of solutes in water may be accompanied by a </a:t>
            </a:r>
            <a:r>
              <a:rPr lang="en-US" i="1" dirty="0"/>
              <a:t>decrease </a:t>
            </a:r>
            <a:r>
              <a:rPr lang="en-US" dirty="0"/>
              <a:t>in entropy because both the water molecules and the solute molecules lose freedom of movement as hydration occurs.</a:t>
            </a:r>
          </a:p>
        </p:txBody>
      </p:sp>
      <p:sp>
        <p:nvSpPr>
          <p:cNvPr id="4" name="Slide Number Placeholder 3"/>
          <p:cNvSpPr>
            <a:spLocks noGrp="1"/>
          </p:cNvSpPr>
          <p:nvPr>
            <p:ph type="sldNum" sz="quarter" idx="10"/>
          </p:nvPr>
        </p:nvSpPr>
        <p:spPr/>
        <p:txBody>
          <a:bodyPr/>
          <a:lstStyle/>
          <a:p>
            <a:fld id="{C5A31313-76B4-154F-848E-788477938FA8}" type="slidenum">
              <a:rPr lang="en-US" smtClean="0"/>
              <a:t>43</a:t>
            </a:fld>
            <a:endParaRPr lang="en-US"/>
          </a:p>
        </p:txBody>
      </p:sp>
    </p:spTree>
    <p:extLst>
      <p:ext uri="{BB962C8B-B14F-4D97-AF65-F5344CB8AC3E}">
        <p14:creationId xmlns:p14="http://schemas.microsoft.com/office/powerpoint/2010/main" val="1191389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dissolution of solutes in water may be accompanied by a </a:t>
            </a:r>
            <a:r>
              <a:rPr lang="en-US" i="1" dirty="0"/>
              <a:t>decrease </a:t>
            </a:r>
            <a:r>
              <a:rPr lang="en-US" dirty="0"/>
              <a:t>in entropy because both the water molecules and the solute molecules lose freedom of movement as hydration occurs.</a:t>
            </a:r>
          </a:p>
        </p:txBody>
      </p:sp>
      <p:sp>
        <p:nvSpPr>
          <p:cNvPr id="4" name="Slide Number Placeholder 3"/>
          <p:cNvSpPr>
            <a:spLocks noGrp="1"/>
          </p:cNvSpPr>
          <p:nvPr>
            <p:ph type="sldNum" sz="quarter" idx="10"/>
          </p:nvPr>
        </p:nvSpPr>
        <p:spPr/>
        <p:txBody>
          <a:bodyPr/>
          <a:lstStyle/>
          <a:p>
            <a:fld id="{C5A31313-76B4-154F-848E-788477938FA8}" type="slidenum">
              <a:rPr lang="en-US" smtClean="0"/>
              <a:t>44</a:t>
            </a:fld>
            <a:endParaRPr lang="en-US"/>
          </a:p>
        </p:txBody>
      </p:sp>
    </p:spTree>
    <p:extLst>
      <p:ext uri="{BB962C8B-B14F-4D97-AF65-F5344CB8AC3E}">
        <p14:creationId xmlns:p14="http://schemas.microsoft.com/office/powerpoint/2010/main" val="162470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		</a:t>
            </a:r>
          </a:p>
        </p:txBody>
      </p:sp>
      <p:sp>
        <p:nvSpPr>
          <p:cNvPr id="4" name="Slide Number Placeholder 3"/>
          <p:cNvSpPr>
            <a:spLocks noGrp="1"/>
          </p:cNvSpPr>
          <p:nvPr>
            <p:ph type="sldNum" sz="quarter" idx="10"/>
          </p:nvPr>
        </p:nvSpPr>
        <p:spPr/>
        <p:txBody>
          <a:bodyPr/>
          <a:lstStyle/>
          <a:p>
            <a:fld id="{C5A31313-76B4-154F-848E-788477938FA8}" type="slidenum">
              <a:rPr lang="en-US" smtClean="0"/>
              <a:t>2</a:t>
            </a:fld>
            <a:endParaRPr lang="en-US"/>
          </a:p>
        </p:txBody>
      </p:sp>
    </p:spTree>
    <p:extLst>
      <p:ext uri="{BB962C8B-B14F-4D97-AF65-F5344CB8AC3E}">
        <p14:creationId xmlns:p14="http://schemas.microsoft.com/office/powerpoint/2010/main" val="170478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Thermodynamics </a:t>
            </a:r>
            <a:r>
              <a:rPr lang="en-US" sz="1200" i="1" kern="1200" dirty="0">
                <a:solidFill>
                  <a:schemeClr val="tx1"/>
                </a:solidFill>
                <a:effectLst/>
                <a:latin typeface="+mn-lt"/>
                <a:ea typeface="+mn-ea"/>
                <a:cs typeface="+mn-cs"/>
              </a:rPr>
              <a:t>is </a:t>
            </a:r>
            <a:r>
              <a:rPr lang="en-US" sz="1200" kern="1200" dirty="0">
                <a:solidFill>
                  <a:schemeClr val="tx1"/>
                </a:solidFill>
                <a:effectLst/>
                <a:latin typeface="+mn-lt"/>
                <a:ea typeface="+mn-ea"/>
                <a:cs typeface="+mn-cs"/>
              </a:rPr>
              <a:t>based on three laws or facts of experience that have never been proven in a direct way,</a:t>
            </a:r>
            <a:r>
              <a:rPr lang="en-US" sz="1200" kern="1200" baseline="0" dirty="0">
                <a:solidFill>
                  <a:schemeClr val="tx1"/>
                </a:solidFill>
                <a:effectLst/>
                <a:latin typeface="+mn-lt"/>
                <a:ea typeface="+mn-ea"/>
                <a:cs typeface="+mn-cs"/>
              </a:rPr>
              <a:t> due to ideality.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4</a:t>
            </a:fld>
            <a:endParaRPr lang="en-US"/>
          </a:p>
        </p:txBody>
      </p:sp>
    </p:spTree>
    <p:extLst>
      <p:ext uri="{BB962C8B-B14F-4D97-AF65-F5344CB8AC3E}">
        <p14:creationId xmlns:p14="http://schemas.microsoft.com/office/powerpoint/2010/main" val="51088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Q" dirty="0"/>
              <a:t>	</a:t>
            </a:r>
          </a:p>
        </p:txBody>
      </p:sp>
      <p:sp>
        <p:nvSpPr>
          <p:cNvPr id="4" name="Slide Number Placeholder 3"/>
          <p:cNvSpPr>
            <a:spLocks noGrp="1"/>
          </p:cNvSpPr>
          <p:nvPr>
            <p:ph type="sldNum" sz="quarter" idx="5"/>
          </p:nvPr>
        </p:nvSpPr>
        <p:spPr/>
        <p:txBody>
          <a:bodyPr/>
          <a:lstStyle/>
          <a:p>
            <a:fld id="{C5A31313-76B4-154F-848E-788477938FA8}" type="slidenum">
              <a:rPr lang="en-US" smtClean="0"/>
              <a:t>5</a:t>
            </a:fld>
            <a:endParaRPr lang="en-US"/>
          </a:p>
        </p:txBody>
      </p:sp>
    </p:spTree>
    <p:extLst>
      <p:ext uri="{BB962C8B-B14F-4D97-AF65-F5344CB8AC3E}">
        <p14:creationId xmlns:p14="http://schemas.microsoft.com/office/powerpoint/2010/main" val="2971991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Ice melt when placed in water</a:t>
            </a:r>
            <a:r>
              <a:rPr lang="en-US" sz="1200" kern="1200" baseline="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6</a:t>
            </a:fld>
            <a:endParaRPr lang="en-US"/>
          </a:p>
        </p:txBody>
      </p:sp>
    </p:spTree>
    <p:extLst>
      <p:ext uri="{BB962C8B-B14F-4D97-AF65-F5344CB8AC3E}">
        <p14:creationId xmlns:p14="http://schemas.microsoft.com/office/powerpoint/2010/main" val="39088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ΔE is the energy </a:t>
            </a:r>
            <a:r>
              <a:rPr lang="en-US" dirty="0" err="1"/>
              <a:t>dif</a:t>
            </a:r>
            <a:r>
              <a:rPr lang="en-US" dirty="0"/>
              <a:t> bet 2 </a:t>
            </a:r>
          </a:p>
          <a:p>
            <a:r>
              <a:rPr lang="en-US" dirty="0"/>
              <a:t>Each</a:t>
            </a:r>
            <a:r>
              <a:rPr lang="en-US" baseline="0" dirty="0"/>
              <a:t> state is in thermodynamic equilibrium </a:t>
            </a:r>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12</a:t>
            </a:fld>
            <a:endParaRPr lang="en-US"/>
          </a:p>
        </p:txBody>
      </p:sp>
    </p:spTree>
    <p:extLst>
      <p:ext uri="{BB962C8B-B14F-4D97-AF65-F5344CB8AC3E}">
        <p14:creationId xmlns:p14="http://schemas.microsoft.com/office/powerpoint/2010/main" val="1068133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Einstein's equation </a:t>
            </a:r>
            <a:endParaRPr lang="en-US" dirty="0"/>
          </a:p>
          <a:p>
            <a:endParaRPr lang="en-US" dirty="0"/>
          </a:p>
        </p:txBody>
      </p:sp>
      <p:sp>
        <p:nvSpPr>
          <p:cNvPr id="4" name="Slide Number Placeholder 3"/>
          <p:cNvSpPr>
            <a:spLocks noGrp="1"/>
          </p:cNvSpPr>
          <p:nvPr>
            <p:ph type="sldNum" sz="quarter" idx="10"/>
          </p:nvPr>
        </p:nvSpPr>
        <p:spPr/>
        <p:txBody>
          <a:bodyPr/>
          <a:lstStyle/>
          <a:p>
            <a:fld id="{C5A31313-76B4-154F-848E-788477938FA8}" type="slidenum">
              <a:rPr lang="en-US" smtClean="0"/>
              <a:t>16</a:t>
            </a:fld>
            <a:endParaRPr lang="en-US"/>
          </a:p>
        </p:txBody>
      </p:sp>
    </p:spTree>
    <p:extLst>
      <p:ext uri="{BB962C8B-B14F-4D97-AF65-F5344CB8AC3E}">
        <p14:creationId xmlns:p14="http://schemas.microsoft.com/office/powerpoint/2010/main" val="112562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The change of internal energy is reflected by change of work and /or heat</a:t>
            </a:r>
          </a:p>
          <a:p>
            <a:pPr marL="171450" indent="-171450">
              <a:buFont typeface="Arial" charset="0"/>
              <a:buChar char="•"/>
            </a:pPr>
            <a:r>
              <a:rPr lang="en-US" dirty="0"/>
              <a:t>True // In an adiabatic process heat cannot be absorbed so only Q will be affected.</a:t>
            </a:r>
          </a:p>
        </p:txBody>
      </p:sp>
      <p:sp>
        <p:nvSpPr>
          <p:cNvPr id="4" name="Slide Number Placeholder 3"/>
          <p:cNvSpPr>
            <a:spLocks noGrp="1"/>
          </p:cNvSpPr>
          <p:nvPr>
            <p:ph type="sldNum" sz="quarter" idx="10"/>
          </p:nvPr>
        </p:nvSpPr>
        <p:spPr/>
        <p:txBody>
          <a:bodyPr/>
          <a:lstStyle/>
          <a:p>
            <a:fld id="{C5A31313-76B4-154F-848E-788477938FA8}" type="slidenum">
              <a:rPr lang="en-US" smtClean="0"/>
              <a:t>17</a:t>
            </a:fld>
            <a:endParaRPr lang="en-US"/>
          </a:p>
        </p:txBody>
      </p:sp>
    </p:spTree>
    <p:extLst>
      <p:ext uri="{BB962C8B-B14F-4D97-AF65-F5344CB8AC3E}">
        <p14:creationId xmlns:p14="http://schemas.microsoft.com/office/powerpoint/2010/main" val="1321345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Q" dirty="0"/>
              <a:t>	</a:t>
            </a:r>
          </a:p>
        </p:txBody>
      </p:sp>
      <p:sp>
        <p:nvSpPr>
          <p:cNvPr id="4" name="Slide Number Placeholder 3"/>
          <p:cNvSpPr>
            <a:spLocks noGrp="1"/>
          </p:cNvSpPr>
          <p:nvPr>
            <p:ph type="sldNum" sz="quarter" idx="5"/>
          </p:nvPr>
        </p:nvSpPr>
        <p:spPr/>
        <p:txBody>
          <a:bodyPr/>
          <a:lstStyle/>
          <a:p>
            <a:fld id="{C5A31313-76B4-154F-848E-788477938FA8}" type="slidenum">
              <a:rPr lang="en-US" smtClean="0"/>
              <a:t>19</a:t>
            </a:fld>
            <a:endParaRPr lang="en-US"/>
          </a:p>
        </p:txBody>
      </p:sp>
    </p:spTree>
    <p:extLst>
      <p:ext uri="{BB962C8B-B14F-4D97-AF65-F5344CB8AC3E}">
        <p14:creationId xmlns:p14="http://schemas.microsoft.com/office/powerpoint/2010/main" val="2853350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1129"/>
            <a:ext cx="9144000" cy="2387600"/>
          </a:xfrm>
        </p:spPr>
        <p:txBody>
          <a:bodyPr anchor="b"/>
          <a:lstStyle>
            <a:lvl1pPr algn="ctr">
              <a:defRPr sz="600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4322477"/>
            <a:ext cx="9144000" cy="1655762"/>
          </a:xfrm>
        </p:spPr>
        <p:txBody>
          <a:bodyPr/>
          <a:lstStyle>
            <a:lvl1pPr marL="0" indent="0" algn="ctr">
              <a:buNone/>
              <a:defRPr sz="24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D1FC21-4DB4-9D48-B48B-DD8DA7D44EA6}" type="datetime1">
              <a:rPr lang="en-GB" smtClean="0"/>
              <a:t>20/01/2024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9C6B9-E536-C746-834E-08EFB1D312F9}" type="slidenum">
              <a:rPr lang="en-US" smtClean="0"/>
              <a:t>‹#›</a:t>
            </a:fld>
            <a:endParaRPr lang="en-US"/>
          </a:p>
        </p:txBody>
      </p:sp>
      <p:sp>
        <p:nvSpPr>
          <p:cNvPr id="7" name="Title 1"/>
          <p:cNvSpPr txBox="1">
            <a:spLocks/>
          </p:cNvSpPr>
          <p:nvPr userDrawn="1"/>
        </p:nvSpPr>
        <p:spPr bwMode="auto">
          <a:xfrm>
            <a:off x="0" y="0"/>
            <a:ext cx="12192000" cy="1340768"/>
          </a:xfrm>
          <a:prstGeom prst="rect">
            <a:avLst/>
          </a:prstGeom>
          <a:solidFill>
            <a:srgbClr val="A4F4FF"/>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br>
              <a:rPr lang="en-US" sz="600" kern="0" dirty="0">
                <a:latin typeface="Arial" charset="0"/>
                <a:ea typeface="Arial" charset="0"/>
                <a:cs typeface="Arial" charset="0"/>
              </a:rPr>
            </a:br>
            <a:endParaRPr lang="en-US" sz="600" kern="0" dirty="0">
              <a:latin typeface="Arial" charset="0"/>
              <a:ea typeface="Arial" charset="0"/>
              <a:cs typeface="Arial" charset="0"/>
            </a:endParaRPr>
          </a:p>
          <a:p>
            <a:endParaRPr lang="en-US" sz="600" kern="0" dirty="0">
              <a:latin typeface="Arial" charset="0"/>
              <a:ea typeface="Arial" charset="0"/>
              <a:cs typeface="Arial" charset="0"/>
            </a:endParaRPr>
          </a:p>
          <a:p>
            <a:endParaRPr lang="en-US" sz="600" kern="0" dirty="0">
              <a:latin typeface="Arial" charset="0"/>
              <a:ea typeface="Arial" charset="0"/>
              <a:cs typeface="Arial" charset="0"/>
            </a:endParaRPr>
          </a:p>
          <a:p>
            <a:endParaRPr lang="en-US" sz="600" kern="0" dirty="0">
              <a:latin typeface="Arial" charset="0"/>
              <a:ea typeface="Arial" charset="0"/>
              <a:cs typeface="Arial" charset="0"/>
            </a:endParaRPr>
          </a:p>
          <a:p>
            <a:r>
              <a:rPr lang="en-US" sz="1400" kern="0" dirty="0">
                <a:latin typeface="Arial" charset="0"/>
                <a:ea typeface="Arial" charset="0"/>
                <a:cs typeface="Arial" charset="0"/>
              </a:rPr>
              <a:t>COLLEGE OF PHARMACY</a:t>
            </a:r>
            <a:br>
              <a:rPr lang="en-US" sz="1400" kern="0" dirty="0">
                <a:latin typeface="Arial" charset="0"/>
                <a:ea typeface="Arial" charset="0"/>
                <a:cs typeface="Arial" charset="0"/>
              </a:rPr>
            </a:br>
            <a:r>
              <a:rPr lang="en-US" sz="1400" kern="0" dirty="0">
                <a:latin typeface="Arial" charset="0"/>
                <a:ea typeface="Arial" charset="0"/>
                <a:cs typeface="Arial" charset="0"/>
              </a:rPr>
              <a:t>UNIVERSITY OF BASRAH</a:t>
            </a:r>
          </a:p>
        </p:txBody>
      </p:sp>
      <p:pic>
        <p:nvPicPr>
          <p:cNvPr id="8" name="Picture 7"/>
          <p:cNvPicPr>
            <a:picLocks noChangeAspect="1"/>
          </p:cNvPicPr>
          <p:nvPr userDrawn="1"/>
        </p:nvPicPr>
        <p:blipFill>
          <a:blip r:embed="rId2"/>
          <a:stretch>
            <a:fillRect/>
          </a:stretch>
        </p:blipFill>
        <p:spPr>
          <a:xfrm>
            <a:off x="10595101" y="44624"/>
            <a:ext cx="1347989" cy="1296144"/>
          </a:xfrm>
          <a:prstGeom prst="rect">
            <a:avLst/>
          </a:prstGeom>
        </p:spPr>
      </p:pic>
    </p:spTree>
    <p:extLst>
      <p:ext uri="{BB962C8B-B14F-4D97-AF65-F5344CB8AC3E}">
        <p14:creationId xmlns:p14="http://schemas.microsoft.com/office/powerpoint/2010/main" val="885536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94759D-FFD3-A441-B702-3620519A2932}" type="datetime1">
              <a:rPr lang="en-GB" smtClean="0"/>
              <a:t>20/01/2024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6213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AA5259-9106-F147-9230-DDC0DFB73129}" type="datetime1">
              <a:rPr lang="en-GB" smtClean="0"/>
              <a:t>20/01/2024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914906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277814"/>
            <a:ext cx="10972800" cy="1139825"/>
          </a:xfrm>
        </p:spPr>
        <p:txBody>
          <a:bodyPr/>
          <a:lstStyle/>
          <a:p>
            <a:r>
              <a:rPr lang="ar-SA"/>
              <a:t>انقر لتحرير نمط العنوان الرئيسي</a:t>
            </a:r>
            <a:endParaRPr lang="ar-IQ"/>
          </a:p>
        </p:txBody>
      </p:sp>
      <p:sp>
        <p:nvSpPr>
          <p:cNvPr id="3" name="عنصر نائب للنص 2"/>
          <p:cNvSpPr>
            <a:spLocks noGrp="1"/>
          </p:cNvSpPr>
          <p:nvPr>
            <p:ph type="body" sz="half" idx="1"/>
          </p:nvPr>
        </p:nvSpPr>
        <p:spPr>
          <a:xfrm>
            <a:off x="609600" y="1600201"/>
            <a:ext cx="5384800" cy="45307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p:cNvSpPr>
            <a:spLocks noGrp="1"/>
          </p:cNvSpPr>
          <p:nvPr>
            <p:ph sz="half" idx="2"/>
          </p:nvPr>
        </p:nvSpPr>
        <p:spPr>
          <a:xfrm>
            <a:off x="6197600" y="1600201"/>
            <a:ext cx="5384800" cy="45307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Rectangle 19"/>
          <p:cNvSpPr>
            <a:spLocks noGrp="1" noChangeArrowheads="1"/>
          </p:cNvSpPr>
          <p:nvPr>
            <p:ph type="dt" sz="half" idx="10"/>
          </p:nvPr>
        </p:nvSpPr>
        <p:spPr>
          <a:ln/>
        </p:spPr>
        <p:txBody>
          <a:bodyPr/>
          <a:lstStyle>
            <a:lvl1pPr>
              <a:defRPr/>
            </a:lvl1pPr>
          </a:lstStyle>
          <a:p>
            <a:pPr>
              <a:defRPr/>
            </a:pPr>
            <a:fld id="{E2953778-191F-B24B-B342-FE4FF2F18EC9}" type="datetime1">
              <a:rPr lang="en-GB" smtClean="0">
                <a:solidFill>
                  <a:srgbClr val="EAEAEA"/>
                </a:solidFill>
              </a:rPr>
              <a:t>20/01/2024</a:t>
            </a:fld>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737C93A6-B822-440B-8302-1C1DA526B3DC}" type="slidenum">
              <a:rPr lang="ar-SA">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9519794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36187"/>
            <a:ext cx="10515600" cy="1325563"/>
          </a:xfrm>
        </p:spPr>
        <p:txBody>
          <a:bodyPr/>
          <a:lstStyle>
            <a:lvl1pPr>
              <a:defRPr>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838200" y="2241275"/>
            <a:ext cx="10515600" cy="382702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444760-B629-3C4F-9B6E-149D6BC34EC1}" type="datetime1">
              <a:rPr lang="en-GB" smtClean="0"/>
              <a:t>20/01/2024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9C6B9-E536-C746-834E-08EFB1D312F9}" type="slidenum">
              <a:rPr lang="en-US" smtClean="0"/>
              <a:t>‹#›</a:t>
            </a:fld>
            <a:endParaRPr lang="en-US"/>
          </a:p>
        </p:txBody>
      </p:sp>
      <p:sp>
        <p:nvSpPr>
          <p:cNvPr id="7" name="Title 1"/>
          <p:cNvSpPr txBox="1">
            <a:spLocks/>
          </p:cNvSpPr>
          <p:nvPr userDrawn="1"/>
        </p:nvSpPr>
        <p:spPr>
          <a:xfrm>
            <a:off x="0" y="-27384"/>
            <a:ext cx="12192000" cy="762292"/>
          </a:xfrm>
          <a:prstGeom prst="rect">
            <a:avLst/>
          </a:prstGeom>
          <a:solidFill>
            <a:srgbClr val="A4F4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600" dirty="0">
                <a:latin typeface="Arial" charset="0"/>
                <a:ea typeface="Arial" charset="0"/>
                <a:cs typeface="Arial" charset="0"/>
              </a:rPr>
            </a:br>
            <a:r>
              <a:rPr lang="en-US" sz="1400" dirty="0">
                <a:latin typeface="Arial" charset="0"/>
                <a:ea typeface="Arial" charset="0"/>
                <a:cs typeface="Arial" charset="0"/>
              </a:rPr>
              <a:t>COLLEGE OF PHARMACY</a:t>
            </a:r>
            <a:br>
              <a:rPr lang="en-US" sz="1400" dirty="0">
                <a:latin typeface="Arial" charset="0"/>
                <a:ea typeface="Arial" charset="0"/>
                <a:cs typeface="Arial" charset="0"/>
              </a:rPr>
            </a:br>
            <a:r>
              <a:rPr lang="en-US" sz="1400" dirty="0">
                <a:latin typeface="Arial" charset="0"/>
                <a:ea typeface="Arial" charset="0"/>
                <a:cs typeface="Arial" charset="0"/>
              </a:rPr>
              <a:t>UNIVERSITY OF BASRAH</a:t>
            </a:r>
          </a:p>
        </p:txBody>
      </p:sp>
      <p:pic>
        <p:nvPicPr>
          <p:cNvPr id="8" name="Picture 7"/>
          <p:cNvPicPr>
            <a:picLocks noChangeAspect="1"/>
          </p:cNvPicPr>
          <p:nvPr userDrawn="1"/>
        </p:nvPicPr>
        <p:blipFill>
          <a:blip r:embed="rId2"/>
          <a:stretch>
            <a:fillRect/>
          </a:stretch>
        </p:blipFill>
        <p:spPr>
          <a:xfrm>
            <a:off x="11142926" y="-27384"/>
            <a:ext cx="792088" cy="761623"/>
          </a:xfrm>
          <a:prstGeom prst="rect">
            <a:avLst/>
          </a:prstGeom>
        </p:spPr>
      </p:pic>
    </p:spTree>
    <p:extLst>
      <p:ext uri="{BB962C8B-B14F-4D97-AF65-F5344CB8AC3E}">
        <p14:creationId xmlns:p14="http://schemas.microsoft.com/office/powerpoint/2010/main" val="1018302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CB15A8-8BD0-0D4E-A1AD-6C75C014E974}" type="datetime1">
              <a:rPr lang="en-GB" smtClean="0"/>
              <a:t>20/01/2024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30750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4E718-C332-4144-935B-E45C651C65EA}" type="datetime1">
              <a:rPr lang="en-GB" smtClean="0"/>
              <a:t>20/01/2024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5143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644D9-EE09-4D47-A2EC-5CF12E70A8D4}" type="datetime1">
              <a:rPr lang="en-GB" smtClean="0"/>
              <a:t>20/01/2024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168206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91144E-D3E2-4144-AEA2-2EF3EDF92653}" type="datetime1">
              <a:rPr lang="en-GB" smtClean="0"/>
              <a:t>20/01/2024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75875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EA973-15A3-E64C-B66C-7FF60D700E34}" type="datetime1">
              <a:rPr lang="en-GB" smtClean="0"/>
              <a:t>20/01/2024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148409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16BF69-569F-7648-9E18-7DFD6B872EB9}" type="datetime1">
              <a:rPr lang="en-GB" smtClean="0"/>
              <a:t>20/01/2024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24061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27980D-55D7-1B40-AD7F-BE16048DAE11}" type="datetime1">
              <a:rPr lang="en-GB" smtClean="0"/>
              <a:t>20/01/2024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19C6B9-E536-C746-834E-08EFB1D312F9}" type="slidenum">
              <a:rPr lang="en-US" smtClean="0"/>
              <a:t>‹#›</a:t>
            </a:fld>
            <a:endParaRPr lang="en-US"/>
          </a:p>
        </p:txBody>
      </p:sp>
    </p:spTree>
    <p:extLst>
      <p:ext uri="{BB962C8B-B14F-4D97-AF65-F5344CB8AC3E}">
        <p14:creationId xmlns:p14="http://schemas.microsoft.com/office/powerpoint/2010/main" val="2305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49608-D90F-0D46-BF16-E00F0DF3D290}" type="datetime1">
              <a:rPr lang="en-GB" smtClean="0"/>
              <a:t>20/01/2024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9C6B9-E536-C746-834E-08EFB1D312F9}" type="slidenum">
              <a:rPr lang="en-US" smtClean="0"/>
              <a:t>‹#›</a:t>
            </a:fld>
            <a:endParaRPr lang="en-US"/>
          </a:p>
        </p:txBody>
      </p:sp>
    </p:spTree>
    <p:extLst>
      <p:ext uri="{BB962C8B-B14F-4D97-AF65-F5344CB8AC3E}">
        <p14:creationId xmlns:p14="http://schemas.microsoft.com/office/powerpoint/2010/main" val="1126373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tiff"/><Relationship Id="rId4" Type="http://schemas.openxmlformats.org/officeDocument/2006/relationships/image" Target="../media/image25.wmf"/></Relationships>
</file>

<file path=ppt/slides/_rels/slide4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4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jpe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93815"/>
            <a:ext cx="9144000" cy="2544237"/>
          </a:xfrm>
        </p:spPr>
        <p:txBody>
          <a:bodyPr>
            <a:normAutofit fontScale="90000"/>
          </a:bodyPr>
          <a:lstStyle/>
          <a:p>
            <a:r>
              <a:rPr lang="en-GB" sz="8000" b="1" dirty="0">
                <a:ln w="11430"/>
                <a:solidFill>
                  <a:schemeClr val="tx2">
                    <a:lumMod val="75000"/>
                  </a:schemeClr>
                </a:solidFill>
                <a:effectLst>
                  <a:outerShdw blurRad="50800" dist="39000" dir="5460000" algn="tl">
                    <a:srgbClr val="000000">
                      <a:alpha val="38000"/>
                    </a:srgbClr>
                  </a:outerShdw>
                </a:effectLst>
              </a:rPr>
              <a:t>Thermodynamics (Equilibria) </a:t>
            </a:r>
            <a:br>
              <a:rPr lang="en-GB" b="1" dirty="0">
                <a:ln w="11430"/>
                <a:solidFill>
                  <a:schemeClr val="tx2">
                    <a:lumMod val="75000"/>
                  </a:schemeClr>
                </a:solidFill>
                <a:effectLst>
                  <a:outerShdw blurRad="50800" dist="39000" dir="5460000" algn="tl">
                    <a:srgbClr val="000000">
                      <a:alpha val="38000"/>
                    </a:srgbClr>
                  </a:outerShdw>
                </a:effectLst>
              </a:rPr>
            </a:br>
            <a:br>
              <a:rPr lang="en-GB" sz="2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GB" b="1" dirty="0">
                <a:ln w="11430"/>
                <a:solidFill>
                  <a:srgbClr val="FF0000"/>
                </a:solidFill>
                <a:effectLst>
                  <a:outerShdw blurRad="50800" dist="39000" dir="5460000" algn="tl">
                    <a:srgbClr val="000000">
                      <a:alpha val="38000"/>
                    </a:srgbClr>
                  </a:outerShdw>
                </a:effectLst>
              </a:rPr>
              <a:t>and its applications to pharmaceutical systems</a:t>
            </a:r>
          </a:p>
        </p:txBody>
      </p:sp>
      <p:sp>
        <p:nvSpPr>
          <p:cNvPr id="3" name="Subtitle 2"/>
          <p:cNvSpPr>
            <a:spLocks noGrp="1"/>
          </p:cNvSpPr>
          <p:nvPr>
            <p:ph type="subTitle" idx="1"/>
          </p:nvPr>
        </p:nvSpPr>
        <p:spPr>
          <a:xfrm>
            <a:off x="1524000" y="4906136"/>
            <a:ext cx="9144000" cy="1655762"/>
          </a:xfrm>
        </p:spPr>
        <p:txBody>
          <a:bodyPr/>
          <a:lstStyle/>
          <a:p>
            <a:r>
              <a:rPr lang="en-US" dirty="0"/>
              <a:t>By</a:t>
            </a:r>
          </a:p>
          <a:p>
            <a:r>
              <a:rPr lang="en-US" dirty="0" err="1"/>
              <a:t>Lec.Noor</a:t>
            </a:r>
            <a:r>
              <a:rPr lang="en-US" dirty="0"/>
              <a:t> Yousif Fareed</a:t>
            </a:r>
          </a:p>
          <a:p>
            <a:r>
              <a:rPr lang="en-US" dirty="0"/>
              <a:t>20</a:t>
            </a:r>
            <a:r>
              <a:rPr lang="en-GB" dirty="0"/>
              <a:t>23</a:t>
            </a:r>
            <a:r>
              <a:rPr lang="en-US" dirty="0"/>
              <a:t>/2024</a:t>
            </a:r>
          </a:p>
        </p:txBody>
      </p:sp>
      <p:sp>
        <p:nvSpPr>
          <p:cNvPr id="4" name="Slide Number Placeholder 3"/>
          <p:cNvSpPr>
            <a:spLocks noGrp="1"/>
          </p:cNvSpPr>
          <p:nvPr>
            <p:ph type="sldNum" sz="quarter" idx="12"/>
          </p:nvPr>
        </p:nvSpPr>
        <p:spPr/>
        <p:txBody>
          <a:bodyPr/>
          <a:lstStyle/>
          <a:p>
            <a:fld id="{FC19C6B9-E536-C746-834E-08EFB1D312F9}" type="slidenum">
              <a:rPr lang="en-US" smtClean="0"/>
              <a:t>1</a:t>
            </a:fld>
            <a:endParaRPr lang="en-US"/>
          </a:p>
        </p:txBody>
      </p:sp>
    </p:spTree>
    <p:extLst>
      <p:ext uri="{BB962C8B-B14F-4D97-AF65-F5344CB8AC3E}">
        <p14:creationId xmlns:p14="http://schemas.microsoft.com/office/powerpoint/2010/main" val="1153508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7" y="408170"/>
            <a:ext cx="10515600" cy="1325563"/>
          </a:xfrm>
        </p:spPr>
        <p:txBody>
          <a:bodyPr>
            <a:normAutofit/>
          </a:bodyPr>
          <a:lstStyle/>
          <a:p>
            <a:r>
              <a:rPr lang="en-US" sz="5400" b="1">
                <a:solidFill>
                  <a:schemeClr val="accent5">
                    <a:lumMod val="75000"/>
                  </a:schemeClr>
                </a:solidFill>
              </a:rPr>
              <a:t>Properties of a system </a:t>
            </a:r>
          </a:p>
        </p:txBody>
      </p:sp>
      <p:sp>
        <p:nvSpPr>
          <p:cNvPr id="3" name="Content Placeholder 2"/>
          <p:cNvSpPr>
            <a:spLocks noGrp="1"/>
          </p:cNvSpPr>
          <p:nvPr>
            <p:ph idx="1"/>
          </p:nvPr>
        </p:nvSpPr>
        <p:spPr>
          <a:xfrm>
            <a:off x="21077" y="1577692"/>
            <a:ext cx="12002310" cy="5165048"/>
          </a:xfrm>
        </p:spPr>
        <p:txBody>
          <a:bodyPr>
            <a:normAutofit/>
          </a:bodyPr>
          <a:lstStyle/>
          <a:p>
            <a:r>
              <a:rPr lang="en-US" sz="3600" dirty="0"/>
              <a:t>Properties of a system is a measurable characteristic of a system that is in equilibrium:</a:t>
            </a:r>
            <a:br>
              <a:rPr lang="en-US" sz="3600" dirty="0"/>
            </a:br>
            <a:endParaRPr lang="en-US" sz="3600" dirty="0"/>
          </a:p>
          <a:p>
            <a:r>
              <a:rPr lang="en-US" sz="3600" b="1" i="1" u="sng" dirty="0">
                <a:solidFill>
                  <a:schemeClr val="accent5">
                    <a:lumMod val="75000"/>
                  </a:schemeClr>
                </a:solidFill>
              </a:rPr>
              <a:t>Intensive</a:t>
            </a:r>
            <a:r>
              <a:rPr lang="en-US" sz="3600" b="1" dirty="0"/>
              <a:t> – </a:t>
            </a:r>
            <a:r>
              <a:rPr lang="en-US" sz="3600" dirty="0"/>
              <a:t>These are </a:t>
            </a:r>
            <a:r>
              <a:rPr lang="en-US" sz="3600" dirty="0">
                <a:highlight>
                  <a:srgbClr val="FFFF00"/>
                </a:highlight>
              </a:rPr>
              <a:t>independent</a:t>
            </a:r>
            <a:r>
              <a:rPr lang="en-US" sz="3600" dirty="0"/>
              <a:t> of the amount of mass: </a:t>
            </a:r>
            <a:r>
              <a:rPr lang="en-US" sz="3600" dirty="0" err="1"/>
              <a:t>e.g</a:t>
            </a:r>
            <a:r>
              <a:rPr lang="en-US" sz="3600" dirty="0"/>
              <a:t>: </a:t>
            </a:r>
            <a:r>
              <a:rPr lang="en-US" sz="3600" b="1" dirty="0">
                <a:solidFill>
                  <a:schemeClr val="accent2">
                    <a:lumMod val="50000"/>
                  </a:schemeClr>
                </a:solidFill>
              </a:rPr>
              <a:t>Temperature</a:t>
            </a:r>
            <a:r>
              <a:rPr lang="en-US" sz="3600" dirty="0"/>
              <a:t>, </a:t>
            </a:r>
            <a:r>
              <a:rPr lang="en-US" sz="3600" b="1" dirty="0">
                <a:solidFill>
                  <a:schemeClr val="accent2">
                    <a:lumMod val="50000"/>
                  </a:schemeClr>
                </a:solidFill>
              </a:rPr>
              <a:t>Pressure</a:t>
            </a:r>
            <a:r>
              <a:rPr lang="en-US" sz="3600" dirty="0"/>
              <a:t>, and </a:t>
            </a:r>
            <a:r>
              <a:rPr lang="en-US" sz="3600" b="1" dirty="0">
                <a:solidFill>
                  <a:schemeClr val="accent2">
                    <a:lumMod val="50000"/>
                  </a:schemeClr>
                </a:solidFill>
              </a:rPr>
              <a:t>Density</a:t>
            </a:r>
            <a:r>
              <a:rPr lang="en-US" sz="3600" dirty="0"/>
              <a:t>, </a:t>
            </a:r>
          </a:p>
          <a:p>
            <a:endParaRPr lang="en-US" sz="3600" dirty="0"/>
          </a:p>
          <a:p>
            <a:r>
              <a:rPr lang="en-US" sz="3600" b="1" i="1" u="sng" dirty="0">
                <a:solidFill>
                  <a:schemeClr val="accent5">
                    <a:lumMod val="75000"/>
                  </a:schemeClr>
                </a:solidFill>
              </a:rPr>
              <a:t>Extensive</a:t>
            </a:r>
            <a:r>
              <a:rPr lang="en-US" sz="3600" b="1" dirty="0"/>
              <a:t> – </a:t>
            </a:r>
            <a:r>
              <a:rPr lang="en-US" sz="3600" dirty="0"/>
              <a:t>These vary directly with the mass </a:t>
            </a:r>
            <a:r>
              <a:rPr lang="en-US" sz="3600" dirty="0" err="1"/>
              <a:t>e.g</a:t>
            </a:r>
            <a:r>
              <a:rPr lang="en-US" sz="3600" dirty="0"/>
              <a:t>: </a:t>
            </a:r>
            <a:r>
              <a:rPr lang="en-US" sz="3600" b="1" dirty="0">
                <a:solidFill>
                  <a:schemeClr val="accent2">
                    <a:lumMod val="50000"/>
                  </a:schemeClr>
                </a:solidFill>
              </a:rPr>
              <a:t>mass</a:t>
            </a:r>
            <a:r>
              <a:rPr lang="en-US" sz="3600" dirty="0"/>
              <a:t>, </a:t>
            </a:r>
            <a:r>
              <a:rPr lang="en-US" sz="3600" b="1" dirty="0">
                <a:solidFill>
                  <a:schemeClr val="accent2">
                    <a:lumMod val="50000"/>
                  </a:schemeClr>
                </a:solidFill>
              </a:rPr>
              <a:t>volume</a:t>
            </a:r>
            <a:r>
              <a:rPr lang="en-US" sz="3600" dirty="0"/>
              <a:t>, </a:t>
            </a:r>
            <a:r>
              <a:rPr lang="en-US" sz="3600" b="1" dirty="0">
                <a:solidFill>
                  <a:schemeClr val="accent2">
                    <a:lumMod val="50000"/>
                  </a:schemeClr>
                </a:solidFill>
              </a:rPr>
              <a:t>energy</a:t>
            </a:r>
            <a:r>
              <a:rPr lang="en-US" sz="3600" dirty="0"/>
              <a:t>, </a:t>
            </a:r>
            <a:r>
              <a:rPr lang="en-US" sz="3600" b="1" dirty="0">
                <a:solidFill>
                  <a:schemeClr val="accent2">
                    <a:lumMod val="50000"/>
                  </a:schemeClr>
                </a:solidFill>
              </a:rPr>
              <a:t>enthalpy.</a:t>
            </a:r>
            <a:r>
              <a:rPr lang="en-US" sz="3600" dirty="0"/>
              <a:t> </a:t>
            </a:r>
          </a:p>
          <a:p>
            <a:endParaRPr lang="en-US" sz="3600" dirty="0"/>
          </a:p>
        </p:txBody>
      </p:sp>
      <p:sp>
        <p:nvSpPr>
          <p:cNvPr id="4" name="Slide Number Placeholder 3"/>
          <p:cNvSpPr>
            <a:spLocks noGrp="1"/>
          </p:cNvSpPr>
          <p:nvPr>
            <p:ph type="sldNum" sz="quarter" idx="12"/>
          </p:nvPr>
        </p:nvSpPr>
        <p:spPr/>
        <p:txBody>
          <a:bodyPr/>
          <a:lstStyle/>
          <a:p>
            <a:fld id="{FC19C6B9-E536-C746-834E-08EFB1D312F9}" type="slidenum">
              <a:rPr lang="en-US" smtClean="0"/>
              <a:t>10</a:t>
            </a:fld>
            <a:endParaRPr lang="en-US"/>
          </a:p>
        </p:txBody>
      </p:sp>
    </p:spTree>
    <p:extLst>
      <p:ext uri="{BB962C8B-B14F-4D97-AF65-F5344CB8AC3E}">
        <p14:creationId xmlns:p14="http://schemas.microsoft.com/office/powerpoint/2010/main" val="1242016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6814-BBF8-DA46-BF15-AA46A6ED8AEF}"/>
              </a:ext>
            </a:extLst>
          </p:cNvPr>
          <p:cNvSpPr>
            <a:spLocks noGrp="1"/>
          </p:cNvSpPr>
          <p:nvPr>
            <p:ph type="title"/>
          </p:nvPr>
        </p:nvSpPr>
        <p:spPr/>
        <p:txBody>
          <a:bodyPr/>
          <a:lstStyle/>
          <a:p>
            <a:r>
              <a:rPr lang="en-US" dirty="0">
                <a:effectLst/>
                <a:latin typeface="Calibri" panose="020F0502020204030204" pitchFamily="34" charset="0"/>
              </a:rPr>
              <a:t> Q/ what is heat and what is temperature ? </a:t>
            </a:r>
            <a:br>
              <a:rPr lang="en-US" dirty="0">
                <a:effectLst/>
                <a:latin typeface="Calibri" panose="020F0502020204030204" pitchFamily="34" charset="0"/>
              </a:rPr>
            </a:br>
            <a:endParaRPr lang="en-IQ" dirty="0"/>
          </a:p>
        </p:txBody>
      </p:sp>
      <p:sp>
        <p:nvSpPr>
          <p:cNvPr id="3" name="Content Placeholder 2">
            <a:extLst>
              <a:ext uri="{FF2B5EF4-FFF2-40B4-BE49-F238E27FC236}">
                <a16:creationId xmlns:a16="http://schemas.microsoft.com/office/drawing/2014/main" id="{7003902C-65D7-4344-A154-D1E3F5009B78}"/>
              </a:ext>
            </a:extLst>
          </p:cNvPr>
          <p:cNvSpPr>
            <a:spLocks noGrp="1"/>
          </p:cNvSpPr>
          <p:nvPr>
            <p:ph idx="1"/>
          </p:nvPr>
        </p:nvSpPr>
        <p:spPr>
          <a:xfrm>
            <a:off x="747889" y="1721986"/>
            <a:ext cx="10515600" cy="3827023"/>
          </a:xfrm>
        </p:spPr>
        <p:txBody>
          <a:bodyPr>
            <a:normAutofit/>
          </a:bodyPr>
          <a:lstStyle/>
          <a:p>
            <a:pPr marL="0" indent="0">
              <a:buNone/>
            </a:pPr>
            <a:endParaRPr lang="en-US" dirty="0">
              <a:effectLst/>
              <a:latin typeface="Calibri" panose="020F0502020204030204" pitchFamily="34" charset="0"/>
            </a:endParaRPr>
          </a:p>
          <a:p>
            <a:r>
              <a:rPr lang="en-US" dirty="0">
                <a:effectLst/>
                <a:latin typeface="Calibri" panose="020F0502020204030204" pitchFamily="34" charset="0"/>
              </a:rPr>
              <a:t>Temperature: is a measure of hotness or coldness, its considered as a thermodynamic property, that is the measure of the energy contained in amass </a:t>
            </a:r>
          </a:p>
          <a:p>
            <a:r>
              <a:rPr lang="en-US" dirty="0">
                <a:effectLst/>
                <a:latin typeface="Calibri" panose="020F0502020204030204" pitchFamily="34" charset="0"/>
              </a:rPr>
              <a:t>Heat: the form of energy that is transferred from one place to another as a consequence of the temperature difference between the two places </a:t>
            </a:r>
          </a:p>
          <a:p>
            <a:r>
              <a:rPr lang="en-US" dirty="0">
                <a:effectLst/>
                <a:highlight>
                  <a:srgbClr val="FFFF00"/>
                </a:highlight>
                <a:latin typeface="Calibri" panose="020F0502020204030204" pitchFamily="34" charset="0"/>
              </a:rPr>
              <a:t>Numerically it can be expressed by (Joule) or (Calorie) </a:t>
            </a:r>
          </a:p>
          <a:p>
            <a:endParaRPr lang="en-IQ" dirty="0"/>
          </a:p>
        </p:txBody>
      </p:sp>
      <p:sp>
        <p:nvSpPr>
          <p:cNvPr id="4" name="Slide Number Placeholder 3">
            <a:extLst>
              <a:ext uri="{FF2B5EF4-FFF2-40B4-BE49-F238E27FC236}">
                <a16:creationId xmlns:a16="http://schemas.microsoft.com/office/drawing/2014/main" id="{47E75731-FDAD-E94E-810E-A34FCDD2A9CC}"/>
              </a:ext>
            </a:extLst>
          </p:cNvPr>
          <p:cNvSpPr>
            <a:spLocks noGrp="1"/>
          </p:cNvSpPr>
          <p:nvPr>
            <p:ph type="sldNum" sz="quarter" idx="12"/>
          </p:nvPr>
        </p:nvSpPr>
        <p:spPr/>
        <p:txBody>
          <a:bodyPr/>
          <a:lstStyle/>
          <a:p>
            <a:fld id="{FC19C6B9-E536-C746-834E-08EFB1D312F9}" type="slidenum">
              <a:rPr lang="en-US" smtClean="0"/>
              <a:t>11</a:t>
            </a:fld>
            <a:endParaRPr lang="en-US"/>
          </a:p>
        </p:txBody>
      </p:sp>
    </p:spTree>
    <p:extLst>
      <p:ext uri="{BB962C8B-B14F-4D97-AF65-F5344CB8AC3E}">
        <p14:creationId xmlns:p14="http://schemas.microsoft.com/office/powerpoint/2010/main" val="1521044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02963" y="2768917"/>
            <a:ext cx="4856986" cy="4089083"/>
          </a:xfrm>
          <a:prstGeom prst="rect">
            <a:avLst/>
          </a:prstGeom>
        </p:spPr>
      </p:pic>
      <p:sp>
        <p:nvSpPr>
          <p:cNvPr id="2" name="Title 1"/>
          <p:cNvSpPr>
            <a:spLocks noGrp="1"/>
          </p:cNvSpPr>
          <p:nvPr>
            <p:ph type="title"/>
          </p:nvPr>
        </p:nvSpPr>
        <p:spPr>
          <a:xfrm>
            <a:off x="291830" y="505446"/>
            <a:ext cx="10515600" cy="1325563"/>
          </a:xfrm>
        </p:spPr>
        <p:txBody>
          <a:bodyPr/>
          <a:lstStyle/>
          <a:p>
            <a:r>
              <a:rPr lang="en-US" b="1" dirty="0">
                <a:solidFill>
                  <a:schemeClr val="accent5">
                    <a:lumMod val="75000"/>
                  </a:schemeClr>
                </a:solidFill>
              </a:rPr>
              <a:t>Thermodynamic state</a:t>
            </a:r>
          </a:p>
        </p:txBody>
      </p:sp>
      <p:sp>
        <p:nvSpPr>
          <p:cNvPr id="3" name="Content Placeholder 2"/>
          <p:cNvSpPr>
            <a:spLocks noGrp="1"/>
          </p:cNvSpPr>
          <p:nvPr>
            <p:ph idx="1"/>
          </p:nvPr>
        </p:nvSpPr>
        <p:spPr>
          <a:xfrm>
            <a:off x="0" y="1465884"/>
            <a:ext cx="12393038" cy="2678099"/>
          </a:xfrm>
        </p:spPr>
        <p:txBody>
          <a:bodyPr>
            <a:noAutofit/>
          </a:bodyPr>
          <a:lstStyle/>
          <a:p>
            <a:r>
              <a:rPr lang="en-US" sz="3200" dirty="0"/>
              <a:t>It is the state of the system with definite value of dependent variable.</a:t>
            </a:r>
          </a:p>
          <a:p>
            <a:r>
              <a:rPr lang="en-US" sz="3200" dirty="0"/>
              <a:t>State variables are : </a:t>
            </a:r>
            <a:r>
              <a:rPr lang="en-US" sz="3200" b="1" dirty="0">
                <a:solidFill>
                  <a:schemeClr val="accent5">
                    <a:lumMod val="75000"/>
                  </a:schemeClr>
                </a:solidFill>
              </a:rPr>
              <a:t>Pressure</a:t>
            </a:r>
            <a:r>
              <a:rPr lang="en-US" sz="3200" dirty="0"/>
              <a:t>, </a:t>
            </a:r>
            <a:r>
              <a:rPr lang="en-US" sz="3200" b="1" dirty="0">
                <a:solidFill>
                  <a:schemeClr val="accent5">
                    <a:lumMod val="75000"/>
                  </a:schemeClr>
                </a:solidFill>
              </a:rPr>
              <a:t>Temperature</a:t>
            </a:r>
            <a:r>
              <a:rPr lang="en-US" sz="3200" dirty="0"/>
              <a:t>, and </a:t>
            </a:r>
            <a:r>
              <a:rPr lang="en-US" sz="3200" b="1" dirty="0">
                <a:solidFill>
                  <a:schemeClr val="accent5">
                    <a:lumMod val="75000"/>
                  </a:schemeClr>
                </a:solidFill>
              </a:rPr>
              <a:t>Volume</a:t>
            </a:r>
            <a:r>
              <a:rPr lang="en-US" sz="3200" dirty="0"/>
              <a:t>.</a:t>
            </a:r>
          </a:p>
          <a:p>
            <a:endParaRPr lang="en-US" sz="3200" dirty="0"/>
          </a:p>
        </p:txBody>
      </p:sp>
      <p:sp>
        <p:nvSpPr>
          <p:cNvPr id="4" name="Slide Number Placeholder 3"/>
          <p:cNvSpPr>
            <a:spLocks noGrp="1"/>
          </p:cNvSpPr>
          <p:nvPr>
            <p:ph type="sldNum" sz="quarter" idx="12"/>
          </p:nvPr>
        </p:nvSpPr>
        <p:spPr/>
        <p:txBody>
          <a:bodyPr/>
          <a:lstStyle/>
          <a:p>
            <a:r>
              <a:rPr lang="en-US"/>
              <a:t> </a:t>
            </a:r>
            <a:fld id="{FC19C6B9-E536-C746-834E-08EFB1D312F9}" type="slidenum">
              <a:rPr lang="en-US" smtClean="0"/>
              <a:t>12</a:t>
            </a:fld>
            <a:endParaRPr lang="en-US" dirty="0"/>
          </a:p>
        </p:txBody>
      </p:sp>
      <p:sp>
        <p:nvSpPr>
          <p:cNvPr id="5" name="TextBox 4"/>
          <p:cNvSpPr txBox="1"/>
          <p:nvPr/>
        </p:nvSpPr>
        <p:spPr>
          <a:xfrm>
            <a:off x="291830" y="3494028"/>
            <a:ext cx="7042031" cy="3416320"/>
          </a:xfrm>
          <a:prstGeom prst="rect">
            <a:avLst/>
          </a:prstGeom>
          <a:noFill/>
        </p:spPr>
        <p:txBody>
          <a:bodyPr wrap="square" rtlCol="0">
            <a:spAutoFit/>
          </a:bodyPr>
          <a:lstStyle/>
          <a:p>
            <a:pPr marL="457200" indent="-457200">
              <a:buFont typeface="Wingdings" charset="2"/>
              <a:buChar char="§"/>
            </a:pPr>
            <a:r>
              <a:rPr lang="en-US" sz="3600" b="1" dirty="0">
                <a:solidFill>
                  <a:schemeClr val="accent5">
                    <a:lumMod val="75000"/>
                  </a:schemeClr>
                </a:solidFill>
              </a:rPr>
              <a:t>E</a:t>
            </a:r>
            <a:r>
              <a:rPr lang="en-US" sz="3600" b="1" baseline="-25000" dirty="0">
                <a:solidFill>
                  <a:schemeClr val="accent5">
                    <a:lumMod val="75000"/>
                  </a:schemeClr>
                </a:solidFill>
              </a:rPr>
              <a:t>1</a:t>
            </a:r>
            <a:r>
              <a:rPr lang="en-US" sz="3600" dirty="0"/>
              <a:t> is the thermodynamic state of 1 g of water under 1 </a:t>
            </a:r>
            <a:r>
              <a:rPr lang="en-US" sz="3600" dirty="0" err="1"/>
              <a:t>atm</a:t>
            </a:r>
            <a:r>
              <a:rPr lang="en-US" sz="3600" dirty="0"/>
              <a:t> and 10</a:t>
            </a:r>
            <a:r>
              <a:rPr lang="ar-SA" sz="3600" dirty="0"/>
              <a:t>º</a:t>
            </a:r>
            <a:r>
              <a:rPr lang="en-US" sz="3600" dirty="0"/>
              <a:t>C</a:t>
            </a:r>
          </a:p>
          <a:p>
            <a:pPr marL="457200" indent="-457200">
              <a:buFont typeface="Wingdings" charset="2"/>
              <a:buChar char="§"/>
            </a:pPr>
            <a:endParaRPr lang="en-US" sz="3600" dirty="0"/>
          </a:p>
          <a:p>
            <a:pPr marL="457200" indent="-457200">
              <a:buFont typeface="Wingdings" charset="2"/>
              <a:buChar char="§"/>
            </a:pPr>
            <a:r>
              <a:rPr lang="en-US" sz="3600" b="1" dirty="0">
                <a:solidFill>
                  <a:schemeClr val="accent5">
                    <a:lumMod val="75000"/>
                  </a:schemeClr>
                </a:solidFill>
              </a:rPr>
              <a:t>E</a:t>
            </a:r>
            <a:r>
              <a:rPr lang="en-US" sz="3600" b="1" baseline="-25000" dirty="0">
                <a:solidFill>
                  <a:schemeClr val="accent5">
                    <a:lumMod val="75000"/>
                  </a:schemeClr>
                </a:solidFill>
              </a:rPr>
              <a:t>2</a:t>
            </a:r>
            <a:r>
              <a:rPr lang="en-US" sz="3600" dirty="0"/>
              <a:t> is the thermodynamic state of 1 g of water under 5 </a:t>
            </a:r>
            <a:r>
              <a:rPr lang="en-US" sz="3600" dirty="0" err="1"/>
              <a:t>atm</a:t>
            </a:r>
            <a:r>
              <a:rPr lang="en-US" sz="3600" dirty="0"/>
              <a:t> and 150ºC</a:t>
            </a:r>
          </a:p>
          <a:p>
            <a:pPr marL="457200" indent="-457200">
              <a:buFont typeface="Wingdings" charset="2"/>
              <a:buChar char="§"/>
            </a:pPr>
            <a:endParaRPr lang="en-US" sz="3600" dirty="0"/>
          </a:p>
        </p:txBody>
      </p:sp>
    </p:spTree>
    <p:extLst>
      <p:ext uri="{BB962C8B-B14F-4D97-AF65-F5344CB8AC3E}">
        <p14:creationId xmlns:p14="http://schemas.microsoft.com/office/powerpoint/2010/main" val="303289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rotWithShape="1">
          <a:blip r:embed="rId2"/>
          <a:srcRect t="2363" r="2536"/>
          <a:stretch/>
        </p:blipFill>
        <p:spPr>
          <a:xfrm>
            <a:off x="167951" y="836187"/>
            <a:ext cx="11476653" cy="6021813"/>
          </a:xfrm>
          <a:prstGeom prst="rect">
            <a:avLst/>
          </a:prstGeom>
        </p:spPr>
      </p:pic>
      <p:sp>
        <p:nvSpPr>
          <p:cNvPr id="4" name="Slide Number Placeholder 3"/>
          <p:cNvSpPr>
            <a:spLocks noGrp="1"/>
          </p:cNvSpPr>
          <p:nvPr>
            <p:ph type="sldNum" sz="quarter" idx="12"/>
          </p:nvPr>
        </p:nvSpPr>
        <p:spPr/>
        <p:txBody>
          <a:bodyPr/>
          <a:lstStyle/>
          <a:p>
            <a:fld id="{FC19C6B9-E536-C746-834E-08EFB1D312F9}" type="slidenum">
              <a:rPr lang="en-US" smtClean="0"/>
              <a:t>13</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888175661"/>
              </p:ext>
            </p:extLst>
          </p:nvPr>
        </p:nvGraphicFramePr>
        <p:xfrm>
          <a:off x="749004" y="3147240"/>
          <a:ext cx="5346996" cy="3100639"/>
        </p:xfrm>
        <a:graphic>
          <a:graphicData uri="http://schemas.openxmlformats.org/drawingml/2006/table">
            <a:tbl>
              <a:tblPr firstRow="1" bandRow="1">
                <a:tableStyleId>{5C22544A-7EE6-4342-B048-85BDC9FD1C3A}</a:tableStyleId>
              </a:tblPr>
              <a:tblGrid>
                <a:gridCol w="2504559">
                  <a:extLst>
                    <a:ext uri="{9D8B030D-6E8A-4147-A177-3AD203B41FA5}">
                      <a16:colId xmlns:a16="http://schemas.microsoft.com/office/drawing/2014/main" val="20000"/>
                    </a:ext>
                  </a:extLst>
                </a:gridCol>
                <a:gridCol w="2842437">
                  <a:extLst>
                    <a:ext uri="{9D8B030D-6E8A-4147-A177-3AD203B41FA5}">
                      <a16:colId xmlns:a16="http://schemas.microsoft.com/office/drawing/2014/main" val="20001"/>
                    </a:ext>
                  </a:extLst>
                </a:gridCol>
              </a:tblGrid>
              <a:tr h="935662">
                <a:tc>
                  <a:txBody>
                    <a:bodyPr/>
                    <a:lstStyle/>
                    <a:p>
                      <a:endParaRPr 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10363">
                <a:tc>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52893">
                <a:tc>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94116">
                <a:tc>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07605">
                <a:tc>
                  <a:txBody>
                    <a:bodyPr/>
                    <a:lstStyle/>
                    <a:p>
                      <a:endParaRPr lang="en-US"/>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18371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C19C6B9-E536-C746-834E-08EFB1D312F9}" type="slidenum">
              <a:rPr lang="en-US" smtClean="0"/>
              <a:t>14</a:t>
            </a:fld>
            <a:endParaRPr lang="en-US"/>
          </a:p>
        </p:txBody>
      </p:sp>
      <p:pic>
        <p:nvPicPr>
          <p:cNvPr id="6" name="Picture 5"/>
          <p:cNvPicPr>
            <a:picLocks noChangeAspect="1"/>
          </p:cNvPicPr>
          <p:nvPr/>
        </p:nvPicPr>
        <p:blipFill>
          <a:blip r:embed="rId2"/>
          <a:stretch>
            <a:fillRect/>
          </a:stretch>
        </p:blipFill>
        <p:spPr>
          <a:xfrm>
            <a:off x="0" y="756662"/>
            <a:ext cx="12191999" cy="6101338"/>
          </a:xfrm>
          <a:prstGeom prst="rect">
            <a:avLst/>
          </a:prstGeom>
        </p:spPr>
      </p:pic>
    </p:spTree>
    <p:extLst>
      <p:ext uri="{BB962C8B-B14F-4D97-AF65-F5344CB8AC3E}">
        <p14:creationId xmlns:p14="http://schemas.microsoft.com/office/powerpoint/2010/main" val="1795315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8315" y="699662"/>
            <a:ext cx="7857068" cy="6021813"/>
          </a:xfrm>
          <a:prstGeom prst="rect">
            <a:avLst/>
          </a:prstGeom>
        </p:spPr>
      </p:pic>
      <p:sp>
        <p:nvSpPr>
          <p:cNvPr id="4" name="Slide Number Placeholder 3"/>
          <p:cNvSpPr>
            <a:spLocks noGrp="1"/>
          </p:cNvSpPr>
          <p:nvPr>
            <p:ph type="sldNum" sz="quarter" idx="12"/>
          </p:nvPr>
        </p:nvSpPr>
        <p:spPr/>
        <p:txBody>
          <a:bodyPr/>
          <a:lstStyle/>
          <a:p>
            <a:fld id="{FC19C6B9-E536-C746-834E-08EFB1D312F9}" type="slidenum">
              <a:rPr lang="en-US" smtClean="0"/>
              <a:t>15</a:t>
            </a:fld>
            <a:endParaRPr lang="en-US"/>
          </a:p>
        </p:txBody>
      </p:sp>
      <p:pic>
        <p:nvPicPr>
          <p:cNvPr id="8" name="Picture 7"/>
          <p:cNvPicPr>
            <a:picLocks noChangeAspect="1"/>
          </p:cNvPicPr>
          <p:nvPr/>
        </p:nvPicPr>
        <p:blipFill>
          <a:blip r:embed="rId3"/>
          <a:stretch>
            <a:fillRect/>
          </a:stretch>
        </p:blipFill>
        <p:spPr>
          <a:xfrm>
            <a:off x="8467529" y="1689546"/>
            <a:ext cx="2886271" cy="3797559"/>
          </a:xfrm>
          <a:prstGeom prst="rect">
            <a:avLst/>
          </a:prstGeom>
        </p:spPr>
      </p:pic>
    </p:spTree>
    <p:extLst>
      <p:ext uri="{BB962C8B-B14F-4D97-AF65-F5344CB8AC3E}">
        <p14:creationId xmlns:p14="http://schemas.microsoft.com/office/powerpoint/2010/main" val="969083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917" y="479348"/>
            <a:ext cx="10515600" cy="1325563"/>
          </a:xfrm>
        </p:spPr>
        <p:txBody>
          <a:bodyPr>
            <a:normAutofit/>
          </a:bodyPr>
          <a:lstStyle/>
          <a:p>
            <a:r>
              <a:rPr lang="en-US" sz="5400" b="1" dirty="0"/>
              <a:t>First Law of Thermodynamics</a:t>
            </a:r>
            <a:endParaRPr lang="en-US" sz="5400" dirty="0"/>
          </a:p>
        </p:txBody>
      </p:sp>
      <p:sp>
        <p:nvSpPr>
          <p:cNvPr id="6" name="Content Placeholder 5"/>
          <p:cNvSpPr>
            <a:spLocks noGrp="1"/>
          </p:cNvSpPr>
          <p:nvPr>
            <p:ph idx="1"/>
          </p:nvPr>
        </p:nvSpPr>
        <p:spPr>
          <a:xfrm>
            <a:off x="267629" y="1561171"/>
            <a:ext cx="11619571" cy="5107258"/>
          </a:xfrm>
        </p:spPr>
        <p:txBody>
          <a:bodyPr>
            <a:normAutofit/>
          </a:bodyPr>
          <a:lstStyle/>
          <a:p>
            <a:r>
              <a:rPr lang="en-US" sz="4400" b="1" dirty="0">
                <a:solidFill>
                  <a:schemeClr val="accent1">
                    <a:lumMod val="75000"/>
                  </a:schemeClr>
                </a:solidFill>
              </a:rPr>
              <a:t>It is</a:t>
            </a:r>
            <a:r>
              <a:rPr lang="en-US"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lumMod val="75000"/>
                  </a:schemeClr>
                </a:solidFill>
                <a:effectLst>
                  <a:outerShdw blurRad="50800" dist="40000" dir="5400000" algn="tl" rotWithShape="0">
                    <a:srgbClr val="000000">
                      <a:shade val="5000"/>
                      <a:satMod val="120000"/>
                      <a:alpha val="33000"/>
                    </a:srgbClr>
                  </a:outerShdw>
                </a:effectLst>
              </a:rPr>
              <a:t> </a:t>
            </a:r>
            <a:r>
              <a:rPr lang="en-US" sz="4400" b="1" dirty="0">
                <a:solidFill>
                  <a:schemeClr val="accent1">
                    <a:lumMod val="75000"/>
                  </a:schemeClr>
                </a:solidFill>
              </a:rPr>
              <a:t>the statement of conservation of energy</a:t>
            </a:r>
          </a:p>
          <a:p>
            <a:r>
              <a:rPr lang="en-US" sz="4400" b="1" dirty="0">
                <a:solidFill>
                  <a:schemeClr val="accent1">
                    <a:lumMod val="75000"/>
                  </a:schemeClr>
                </a:solidFill>
              </a:rPr>
              <a:t>It is transformed from one to another </a:t>
            </a:r>
          </a:p>
          <a:p>
            <a:r>
              <a:rPr lang="en-US" sz="4400" b="1" dirty="0">
                <a:solidFill>
                  <a:schemeClr val="accent1">
                    <a:lumMod val="75000"/>
                  </a:schemeClr>
                </a:solidFill>
              </a:rPr>
              <a:t>It can not created nor destroyed</a:t>
            </a:r>
          </a:p>
          <a:p>
            <a:pPr marL="0" indent="0" algn="ctr">
              <a:buNone/>
            </a:pPr>
            <a:r>
              <a:rPr lang="en-US" sz="3600" dirty="0">
                <a:solidFill>
                  <a:schemeClr val="tx2">
                    <a:lumMod val="50000"/>
                  </a:schemeClr>
                </a:solidFill>
              </a:rPr>
              <a:t>Energy = (Mass change) x (Velocity of light)</a:t>
            </a:r>
            <a:r>
              <a:rPr lang="en-US" sz="3600" baseline="30000" dirty="0">
                <a:solidFill>
                  <a:schemeClr val="tx2">
                    <a:lumMod val="50000"/>
                  </a:schemeClr>
                </a:solidFill>
              </a:rPr>
              <a:t>2</a:t>
            </a:r>
          </a:p>
          <a:p>
            <a:pPr marL="0" indent="0" algn="ctr">
              <a:buNone/>
            </a:pPr>
            <a:endParaRPr lang="en-US" sz="3600" dirty="0"/>
          </a:p>
          <a:p>
            <a:pPr marL="0" indent="0" algn="ctr">
              <a:buNone/>
            </a:pPr>
            <a:r>
              <a:rPr lang="en-US" sz="3600" dirty="0">
                <a:highlight>
                  <a:srgbClr val="FFFF00"/>
                </a:highlight>
              </a:rPr>
              <a:t>Δ</a:t>
            </a:r>
            <a:r>
              <a:rPr lang="en-US" sz="3600" dirty="0">
                <a:solidFill>
                  <a:schemeClr val="tx2">
                    <a:lumMod val="50000"/>
                  </a:schemeClr>
                </a:solidFill>
                <a:highlight>
                  <a:srgbClr val="FFFF00"/>
                </a:highlight>
              </a:rPr>
              <a:t>E= E</a:t>
            </a:r>
            <a:r>
              <a:rPr lang="en-US" sz="3600" baseline="-25000" dirty="0">
                <a:solidFill>
                  <a:schemeClr val="tx2">
                    <a:lumMod val="50000"/>
                  </a:schemeClr>
                </a:solidFill>
                <a:highlight>
                  <a:srgbClr val="FFFF00"/>
                </a:highlight>
              </a:rPr>
              <a:t>2</a:t>
            </a:r>
            <a:r>
              <a:rPr lang="en-US" sz="3600" dirty="0">
                <a:solidFill>
                  <a:schemeClr val="tx2">
                    <a:lumMod val="50000"/>
                  </a:schemeClr>
                </a:solidFill>
                <a:highlight>
                  <a:srgbClr val="FFFF00"/>
                </a:highlight>
              </a:rPr>
              <a:t>-E</a:t>
            </a:r>
            <a:r>
              <a:rPr lang="en-US" sz="3600" baseline="-25000" dirty="0">
                <a:solidFill>
                  <a:schemeClr val="tx2">
                    <a:lumMod val="50000"/>
                  </a:schemeClr>
                </a:solidFill>
                <a:highlight>
                  <a:srgbClr val="FFFF00"/>
                </a:highlight>
              </a:rPr>
              <a:t>1</a:t>
            </a:r>
            <a:r>
              <a:rPr lang="en-US" sz="3600" dirty="0">
                <a:solidFill>
                  <a:schemeClr val="tx2">
                    <a:lumMod val="50000"/>
                  </a:schemeClr>
                </a:solidFill>
                <a:highlight>
                  <a:srgbClr val="FFFF00"/>
                </a:highlight>
              </a:rPr>
              <a:t>= Q+W</a:t>
            </a:r>
          </a:p>
        </p:txBody>
      </p:sp>
    </p:spTree>
    <p:extLst>
      <p:ext uri="{BB962C8B-B14F-4D97-AF65-F5344CB8AC3E}">
        <p14:creationId xmlns:p14="http://schemas.microsoft.com/office/powerpoint/2010/main" val="1631150391"/>
      </p:ext>
    </p:extLst>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1" y="335570"/>
            <a:ext cx="10515600" cy="1325563"/>
          </a:xfrm>
        </p:spPr>
        <p:txBody>
          <a:bodyPr>
            <a:normAutofit/>
          </a:bodyPr>
          <a:lstStyle/>
          <a:p>
            <a:r>
              <a:rPr lang="en-US" sz="4800" b="1" dirty="0">
                <a:solidFill>
                  <a:schemeClr val="accent5">
                    <a:lumMod val="75000"/>
                  </a:schemeClr>
                </a:solidFill>
              </a:rPr>
              <a:t>Internal energy</a:t>
            </a:r>
          </a:p>
        </p:txBody>
      </p:sp>
      <p:sp>
        <p:nvSpPr>
          <p:cNvPr id="3" name="Content Placeholder 2"/>
          <p:cNvSpPr>
            <a:spLocks noGrp="1"/>
          </p:cNvSpPr>
          <p:nvPr>
            <p:ph idx="1"/>
          </p:nvPr>
        </p:nvSpPr>
        <p:spPr>
          <a:xfrm>
            <a:off x="0" y="1538868"/>
            <a:ext cx="12036357" cy="5319132"/>
          </a:xfrm>
        </p:spPr>
        <p:txBody>
          <a:bodyPr>
            <a:normAutofit/>
          </a:bodyPr>
          <a:lstStyle/>
          <a:p>
            <a:pPr marL="0" indent="0" algn="ctr">
              <a:buNone/>
            </a:pPr>
            <a:r>
              <a:rPr lang="en-US" sz="4000" b="1" dirty="0">
                <a:solidFill>
                  <a:schemeClr val="accent1">
                    <a:lumMod val="75000"/>
                  </a:schemeClr>
                </a:solidFill>
                <a:highlight>
                  <a:srgbClr val="FFFF00"/>
                </a:highlight>
              </a:rPr>
              <a:t>ΔE = E</a:t>
            </a:r>
            <a:r>
              <a:rPr lang="en-US" sz="4000" b="1" baseline="-25000" dirty="0">
                <a:solidFill>
                  <a:schemeClr val="accent1">
                    <a:lumMod val="75000"/>
                  </a:schemeClr>
                </a:solidFill>
                <a:highlight>
                  <a:srgbClr val="FFFF00"/>
                </a:highlight>
              </a:rPr>
              <a:t>2</a:t>
            </a:r>
            <a:r>
              <a:rPr lang="en-US" sz="4000" b="1" dirty="0">
                <a:solidFill>
                  <a:schemeClr val="accent1">
                    <a:lumMod val="75000"/>
                  </a:schemeClr>
                </a:solidFill>
                <a:highlight>
                  <a:srgbClr val="FFFF00"/>
                </a:highlight>
              </a:rPr>
              <a:t>-E</a:t>
            </a:r>
            <a:r>
              <a:rPr lang="en-US" sz="4000" b="1" baseline="-25000" dirty="0">
                <a:solidFill>
                  <a:schemeClr val="accent1">
                    <a:lumMod val="75000"/>
                  </a:schemeClr>
                </a:solidFill>
                <a:highlight>
                  <a:srgbClr val="FFFF00"/>
                </a:highlight>
              </a:rPr>
              <a:t>1</a:t>
            </a:r>
            <a:r>
              <a:rPr lang="en-US" sz="4000" b="1" dirty="0">
                <a:solidFill>
                  <a:schemeClr val="accent1">
                    <a:lumMod val="75000"/>
                  </a:schemeClr>
                </a:solidFill>
                <a:highlight>
                  <a:srgbClr val="FFFF00"/>
                </a:highlight>
              </a:rPr>
              <a:t> = Q+W</a:t>
            </a:r>
          </a:p>
          <a:p>
            <a:pPr marL="0" indent="0">
              <a:buNone/>
            </a:pPr>
            <a:r>
              <a:rPr lang="en-US" sz="3200" dirty="0"/>
              <a:t>Forms of internal energy:</a:t>
            </a:r>
          </a:p>
          <a:p>
            <a:pPr marL="0" indent="0">
              <a:buNone/>
            </a:pPr>
            <a:r>
              <a:rPr lang="en-US" sz="3200" dirty="0"/>
              <a:t>	Potential and kinetics energy.</a:t>
            </a:r>
          </a:p>
          <a:p>
            <a:r>
              <a:rPr lang="en-US" sz="3200" b="1" u="sng" dirty="0"/>
              <a:t>Kinetic energy </a:t>
            </a:r>
            <a:r>
              <a:rPr lang="en-US" sz="3200" dirty="0"/>
              <a:t>is that which a body possesses as a result of its motion</a:t>
            </a:r>
          </a:p>
          <a:p>
            <a:r>
              <a:rPr lang="en-US" sz="3200" b="1" u="sng" dirty="0"/>
              <a:t>Potential energy </a:t>
            </a:r>
            <a:r>
              <a:rPr lang="en-US" sz="3200" dirty="0"/>
              <a:t>is the energy which a body has due to its position </a:t>
            </a:r>
            <a:r>
              <a:rPr lang="ar-SA" sz="3200" dirty="0"/>
              <a:t>“</a:t>
            </a:r>
            <a:r>
              <a:rPr lang="en-US" sz="3200" dirty="0"/>
              <a:t>gravitational potential energy</a:t>
            </a:r>
            <a:r>
              <a:rPr lang="ar-SA" sz="3200" dirty="0"/>
              <a:t>”</a:t>
            </a:r>
            <a:r>
              <a:rPr lang="en-US" sz="3200" dirty="0"/>
              <a:t>. </a:t>
            </a:r>
          </a:p>
          <a:p>
            <a:r>
              <a:rPr lang="en-US" sz="3200" dirty="0"/>
              <a:t>The </a:t>
            </a:r>
            <a:r>
              <a:rPr lang="en-US" sz="3200" b="1" u="sng" dirty="0"/>
              <a:t>internal energy </a:t>
            </a:r>
            <a:r>
              <a:rPr lang="en-US" sz="3200" dirty="0"/>
              <a:t>of a system is the sum of all the kinetic and potential energy contributions to the energy of all the atoms, ions and molecules in that system. </a:t>
            </a:r>
          </a:p>
          <a:p>
            <a:endParaRPr lang="en-US" sz="3200" dirty="0"/>
          </a:p>
          <a:p>
            <a:endParaRPr lang="en-US" sz="3200" dirty="0"/>
          </a:p>
        </p:txBody>
      </p:sp>
      <p:sp>
        <p:nvSpPr>
          <p:cNvPr id="4" name="Slide Number Placeholder 3"/>
          <p:cNvSpPr>
            <a:spLocks noGrp="1"/>
          </p:cNvSpPr>
          <p:nvPr>
            <p:ph type="sldNum" sz="quarter" idx="12"/>
          </p:nvPr>
        </p:nvSpPr>
        <p:spPr/>
        <p:txBody>
          <a:bodyPr/>
          <a:lstStyle/>
          <a:p>
            <a:fld id="{FC19C6B9-E536-C746-834E-08EFB1D312F9}" type="slidenum">
              <a:rPr lang="en-US" smtClean="0"/>
              <a:t>17</a:t>
            </a:fld>
            <a:endParaRPr lang="en-US"/>
          </a:p>
        </p:txBody>
      </p:sp>
    </p:spTree>
    <p:extLst>
      <p:ext uri="{BB962C8B-B14F-4D97-AF65-F5344CB8AC3E}">
        <p14:creationId xmlns:p14="http://schemas.microsoft.com/office/powerpoint/2010/main" val="2050837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35" y="633866"/>
            <a:ext cx="10515600" cy="1325563"/>
          </a:xfrm>
        </p:spPr>
        <p:txBody>
          <a:bodyPr/>
          <a:lstStyle/>
          <a:p>
            <a:r>
              <a:rPr lang="en-US" b="1" dirty="0"/>
              <a:t>First Law of Thermodynamics</a:t>
            </a:r>
            <a:endParaRPr lang="en-US" dirty="0"/>
          </a:p>
        </p:txBody>
      </p:sp>
      <p:sp>
        <p:nvSpPr>
          <p:cNvPr id="3" name="Content Placeholder 2"/>
          <p:cNvSpPr>
            <a:spLocks noGrp="1"/>
          </p:cNvSpPr>
          <p:nvPr>
            <p:ph idx="1"/>
          </p:nvPr>
        </p:nvSpPr>
        <p:spPr>
          <a:xfrm>
            <a:off x="147735" y="1959429"/>
            <a:ext cx="12044265" cy="4762046"/>
          </a:xfrm>
        </p:spPr>
        <p:txBody>
          <a:bodyPr>
            <a:normAutofit fontScale="92500" lnSpcReduction="20000"/>
          </a:bodyPr>
          <a:lstStyle/>
          <a:p>
            <a:r>
              <a:rPr lang="en-US" sz="3600" dirty="0">
                <a:solidFill>
                  <a:schemeClr val="tx2">
                    <a:lumMod val="50000"/>
                  </a:schemeClr>
                </a:solidFill>
              </a:rPr>
              <a:t>The</a:t>
            </a:r>
            <a:r>
              <a:rPr lang="en-US" dirty="0"/>
              <a:t> </a:t>
            </a:r>
            <a:r>
              <a:rPr lang="en-US" sz="3600" dirty="0">
                <a:solidFill>
                  <a:schemeClr val="tx2">
                    <a:lumMod val="50000"/>
                  </a:schemeClr>
                </a:solidFill>
              </a:rPr>
              <a:t>first law can be expressed as the fundamental thermodynamic relation: </a:t>
            </a:r>
          </a:p>
          <a:p>
            <a:endParaRPr lang="en-US" sz="3600" dirty="0">
              <a:solidFill>
                <a:schemeClr val="tx2">
                  <a:lumMod val="50000"/>
                </a:schemeClr>
              </a:solidFill>
            </a:endParaRPr>
          </a:p>
          <a:p>
            <a:r>
              <a:rPr lang="en-US" sz="3600" b="1" dirty="0">
                <a:solidFill>
                  <a:schemeClr val="accent1">
                    <a:lumMod val="75000"/>
                  </a:schemeClr>
                </a:solidFill>
              </a:rPr>
              <a:t>Heat</a:t>
            </a:r>
            <a:r>
              <a:rPr lang="en-US" sz="3600" dirty="0">
                <a:solidFill>
                  <a:schemeClr val="accent1">
                    <a:lumMod val="75000"/>
                  </a:schemeClr>
                </a:solidFill>
              </a:rPr>
              <a:t> </a:t>
            </a:r>
            <a:r>
              <a:rPr lang="en-US" sz="3600" dirty="0">
                <a:solidFill>
                  <a:schemeClr val="tx2">
                    <a:lumMod val="50000"/>
                  </a:schemeClr>
                </a:solidFill>
              </a:rPr>
              <a:t>supplied to a system = increase in internal energy of the system + work done by the system </a:t>
            </a:r>
          </a:p>
          <a:p>
            <a:pPr marL="0" indent="0" algn="ctr">
              <a:buNone/>
            </a:pPr>
            <a:r>
              <a:rPr lang="en-US" sz="3600" b="1" dirty="0">
                <a:solidFill>
                  <a:schemeClr val="accent1">
                    <a:lumMod val="75000"/>
                  </a:schemeClr>
                </a:solidFill>
              </a:rPr>
              <a:t>Q = ΔE +W</a:t>
            </a:r>
          </a:p>
          <a:p>
            <a:endParaRPr lang="en-US" sz="3600" dirty="0">
              <a:solidFill>
                <a:schemeClr val="tx2">
                  <a:lumMod val="50000"/>
                </a:schemeClr>
              </a:solidFill>
            </a:endParaRPr>
          </a:p>
          <a:p>
            <a:r>
              <a:rPr lang="en-US" sz="3600" dirty="0">
                <a:solidFill>
                  <a:schemeClr val="tx2">
                    <a:lumMod val="50000"/>
                  </a:schemeClr>
                </a:solidFill>
              </a:rPr>
              <a:t>Increase in </a:t>
            </a:r>
            <a:r>
              <a:rPr lang="en-US" sz="3600" b="1" dirty="0">
                <a:solidFill>
                  <a:schemeClr val="accent1">
                    <a:lumMod val="75000"/>
                  </a:schemeClr>
                </a:solidFill>
              </a:rPr>
              <a:t>internal energy </a:t>
            </a:r>
            <a:r>
              <a:rPr lang="en-US" sz="3600" dirty="0">
                <a:solidFill>
                  <a:schemeClr val="tx2">
                    <a:lumMod val="50000"/>
                  </a:schemeClr>
                </a:solidFill>
              </a:rPr>
              <a:t>of a system = heat supplied to the system - work done by the system </a:t>
            </a:r>
          </a:p>
          <a:p>
            <a:pPr marL="0" indent="0" algn="ctr">
              <a:buNone/>
            </a:pPr>
            <a:r>
              <a:rPr lang="en-US" sz="3600" b="1" dirty="0">
                <a:solidFill>
                  <a:schemeClr val="accent1">
                    <a:lumMod val="75000"/>
                  </a:schemeClr>
                </a:solidFill>
              </a:rPr>
              <a:t>ΔE = Q - W</a:t>
            </a:r>
            <a:endParaRPr lang="en-US" sz="3600" dirty="0">
              <a:solidFill>
                <a:schemeClr val="tx2">
                  <a:lumMod val="50000"/>
                </a:schemeClr>
              </a:solidFill>
            </a:endParaRPr>
          </a:p>
          <a:p>
            <a:endParaRPr lang="en-US" dirty="0"/>
          </a:p>
        </p:txBody>
      </p:sp>
      <p:sp>
        <p:nvSpPr>
          <p:cNvPr id="4" name="Slide Number Placeholder 3"/>
          <p:cNvSpPr>
            <a:spLocks noGrp="1"/>
          </p:cNvSpPr>
          <p:nvPr>
            <p:ph type="sldNum" sz="quarter" idx="12"/>
          </p:nvPr>
        </p:nvSpPr>
        <p:spPr/>
        <p:txBody>
          <a:bodyPr/>
          <a:lstStyle/>
          <a:p>
            <a:fld id="{FC19C6B9-E536-C746-834E-08EFB1D312F9}" type="slidenum">
              <a:rPr lang="en-US" smtClean="0"/>
              <a:t>18</a:t>
            </a:fld>
            <a:endParaRPr lang="en-US"/>
          </a:p>
        </p:txBody>
      </p:sp>
    </p:spTree>
    <p:extLst>
      <p:ext uri="{BB962C8B-B14F-4D97-AF65-F5344CB8AC3E}">
        <p14:creationId xmlns:p14="http://schemas.microsoft.com/office/powerpoint/2010/main" val="78480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C19C6B9-E536-C746-834E-08EFB1D312F9}" type="slidenum">
              <a:rPr lang="en-US" smtClean="0"/>
              <a:t>19</a:t>
            </a:fld>
            <a:endParaRPr lang="en-US"/>
          </a:p>
        </p:txBody>
      </p:sp>
      <p:pic>
        <p:nvPicPr>
          <p:cNvPr id="5" name="Picture 4"/>
          <p:cNvPicPr>
            <a:picLocks noChangeAspect="1"/>
          </p:cNvPicPr>
          <p:nvPr/>
        </p:nvPicPr>
        <p:blipFill>
          <a:blip r:embed="rId3"/>
          <a:stretch>
            <a:fillRect/>
          </a:stretch>
        </p:blipFill>
        <p:spPr>
          <a:xfrm>
            <a:off x="391886" y="836186"/>
            <a:ext cx="11457992" cy="6021813"/>
          </a:xfrm>
          <a:prstGeom prst="rect">
            <a:avLst/>
          </a:prstGeom>
        </p:spPr>
      </p:pic>
    </p:spTree>
    <p:extLst>
      <p:ext uri="{BB962C8B-B14F-4D97-AF65-F5344CB8AC3E}">
        <p14:creationId xmlns:p14="http://schemas.microsoft.com/office/powerpoint/2010/main" val="1947431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88" y="752953"/>
            <a:ext cx="10515600" cy="1325563"/>
          </a:xfrm>
        </p:spPr>
        <p:txBody>
          <a:bodyPr>
            <a:normAutofit/>
          </a:bodyPr>
          <a:lstStyle/>
          <a:p>
            <a:r>
              <a:rPr lang="en-US" sz="6000" b="1" dirty="0">
                <a:solidFill>
                  <a:schemeClr val="accent1"/>
                </a:solidFill>
              </a:rPr>
              <a:t>Outlines</a:t>
            </a:r>
          </a:p>
        </p:txBody>
      </p:sp>
      <p:sp>
        <p:nvSpPr>
          <p:cNvPr id="3" name="Content Placeholder 2"/>
          <p:cNvSpPr>
            <a:spLocks noGrp="1"/>
          </p:cNvSpPr>
          <p:nvPr>
            <p:ph idx="1"/>
          </p:nvPr>
        </p:nvSpPr>
        <p:spPr>
          <a:xfrm>
            <a:off x="838200" y="1975104"/>
            <a:ext cx="10515600" cy="4537663"/>
          </a:xfrm>
        </p:spPr>
        <p:txBody>
          <a:bodyPr>
            <a:noAutofit/>
          </a:bodyPr>
          <a:lstStyle/>
          <a:p>
            <a:pPr>
              <a:buFont typeface="Wingdings" charset="2"/>
              <a:buChar char="Ø"/>
            </a:pPr>
            <a:r>
              <a:rPr lang="en-US" sz="4400" dirty="0"/>
              <a:t>Objectives</a:t>
            </a:r>
          </a:p>
          <a:p>
            <a:pPr>
              <a:buFont typeface="Wingdings" charset="2"/>
              <a:buChar char="Ø"/>
            </a:pPr>
            <a:r>
              <a:rPr lang="en-US" sz="4400" dirty="0"/>
              <a:t>Terminology</a:t>
            </a:r>
          </a:p>
          <a:p>
            <a:pPr>
              <a:buFont typeface="Wingdings" charset="2"/>
              <a:buChar char="Ø"/>
            </a:pPr>
            <a:r>
              <a:rPr lang="en-US" sz="4000" dirty="0"/>
              <a:t>Thermodynamics laws</a:t>
            </a:r>
            <a:endParaRPr lang="en-US" sz="3600" dirty="0"/>
          </a:p>
          <a:p>
            <a:pPr>
              <a:buFont typeface="Wingdings" charset="2"/>
              <a:buChar char="Ø"/>
            </a:pPr>
            <a:r>
              <a:rPr lang="en-US" sz="4000" dirty="0"/>
              <a:t>Gibbs Free Energy</a:t>
            </a:r>
          </a:p>
          <a:p>
            <a:pPr>
              <a:buFont typeface="Wingdings" charset="2"/>
              <a:buChar char="Ø"/>
            </a:pPr>
            <a:r>
              <a:rPr lang="en-US" sz="4000" dirty="0"/>
              <a:t>Summary</a:t>
            </a:r>
          </a:p>
          <a:p>
            <a:pPr>
              <a:buFont typeface="Wingdings" charset="2"/>
              <a:buChar char="Ø"/>
            </a:pPr>
            <a:endParaRPr lang="en-US" sz="4400" dirty="0"/>
          </a:p>
        </p:txBody>
      </p:sp>
      <p:sp>
        <p:nvSpPr>
          <p:cNvPr id="4" name="Slide Number Placeholder 3"/>
          <p:cNvSpPr>
            <a:spLocks noGrp="1"/>
          </p:cNvSpPr>
          <p:nvPr>
            <p:ph type="sldNum" sz="quarter" idx="12"/>
          </p:nvPr>
        </p:nvSpPr>
        <p:spPr/>
        <p:txBody>
          <a:bodyPr/>
          <a:lstStyle/>
          <a:p>
            <a:fld id="{FC19C6B9-E536-C746-834E-08EFB1D312F9}" type="slidenum">
              <a:rPr lang="en-US" smtClean="0"/>
              <a:t>2</a:t>
            </a:fld>
            <a:endParaRPr lang="en-US"/>
          </a:p>
        </p:txBody>
      </p:sp>
    </p:spTree>
    <p:extLst>
      <p:ext uri="{BB962C8B-B14F-4D97-AF65-F5344CB8AC3E}">
        <p14:creationId xmlns:p14="http://schemas.microsoft.com/office/powerpoint/2010/main" val="872066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703"/>
            <a:ext cx="10515600" cy="1325563"/>
          </a:xfrm>
        </p:spPr>
        <p:txBody>
          <a:bodyPr>
            <a:normAutofit/>
          </a:bodyPr>
          <a:lstStyle/>
          <a:p>
            <a:r>
              <a:rPr lang="en-US" sz="5400" b="1" dirty="0">
                <a:solidFill>
                  <a:schemeClr val="accent5">
                    <a:lumMod val="75000"/>
                  </a:schemeClr>
                </a:solidFill>
              </a:rPr>
              <a:t>Internal energy</a:t>
            </a:r>
          </a:p>
        </p:txBody>
      </p:sp>
      <p:sp>
        <p:nvSpPr>
          <p:cNvPr id="3" name="Content Placeholder 2"/>
          <p:cNvSpPr>
            <a:spLocks noGrp="1"/>
          </p:cNvSpPr>
          <p:nvPr>
            <p:ph idx="1"/>
          </p:nvPr>
        </p:nvSpPr>
        <p:spPr>
          <a:xfrm>
            <a:off x="124178" y="2195551"/>
            <a:ext cx="12363450" cy="5475249"/>
          </a:xfrm>
        </p:spPr>
        <p:txBody>
          <a:bodyPr>
            <a:normAutofit/>
          </a:bodyPr>
          <a:lstStyle/>
          <a:p>
            <a:r>
              <a:rPr lang="en-US" sz="3200" b="1" dirty="0">
                <a:solidFill>
                  <a:schemeClr val="accent5">
                    <a:lumMod val="75000"/>
                  </a:schemeClr>
                </a:solidFill>
              </a:rPr>
              <a:t>Isothermal</a:t>
            </a:r>
            <a:r>
              <a:rPr lang="en-US" sz="3200" dirty="0"/>
              <a:t> process: any reaction is said to be conducted isothermally, when the temperature is kept constant.</a:t>
            </a:r>
          </a:p>
          <a:p>
            <a:endParaRPr lang="en-US" sz="3200" dirty="0"/>
          </a:p>
          <a:p>
            <a:pPr marL="0" indent="0">
              <a:buNone/>
            </a:pPr>
            <a:endParaRPr lang="en-US" sz="3200" dirty="0"/>
          </a:p>
          <a:p>
            <a:r>
              <a:rPr lang="en-US" sz="3200" b="1" dirty="0">
                <a:solidFill>
                  <a:schemeClr val="accent5">
                    <a:lumMod val="75000"/>
                  </a:schemeClr>
                </a:solidFill>
              </a:rPr>
              <a:t>Adiabatic</a:t>
            </a:r>
            <a:r>
              <a:rPr lang="en-US" sz="3200" dirty="0"/>
              <a:t> process: any reaction is said to occur adiabatically when the heat is neither lost nor gained during a process.</a:t>
            </a:r>
          </a:p>
          <a:p>
            <a:endParaRPr lang="en-US" sz="3200" dirty="0"/>
          </a:p>
          <a:p>
            <a:endParaRPr lang="en-US" sz="3200" dirty="0"/>
          </a:p>
        </p:txBody>
      </p:sp>
      <p:sp>
        <p:nvSpPr>
          <p:cNvPr id="4" name="Slide Number Placeholder 3"/>
          <p:cNvSpPr>
            <a:spLocks noGrp="1"/>
          </p:cNvSpPr>
          <p:nvPr>
            <p:ph type="sldNum" sz="quarter" idx="12"/>
          </p:nvPr>
        </p:nvSpPr>
        <p:spPr/>
        <p:txBody>
          <a:bodyPr/>
          <a:lstStyle/>
          <a:p>
            <a:fld id="{FC19C6B9-E536-C746-834E-08EFB1D312F9}" type="slidenum">
              <a:rPr lang="en-US" smtClean="0"/>
              <a:t>20</a:t>
            </a:fld>
            <a:endParaRPr lang="en-US"/>
          </a:p>
        </p:txBody>
      </p:sp>
    </p:spTree>
    <p:extLst>
      <p:ext uri="{BB962C8B-B14F-4D97-AF65-F5344CB8AC3E}">
        <p14:creationId xmlns:p14="http://schemas.microsoft.com/office/powerpoint/2010/main" val="1538761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443" y="565615"/>
            <a:ext cx="10515600" cy="1325563"/>
          </a:xfrm>
        </p:spPr>
        <p:txBody>
          <a:bodyPr>
            <a:normAutofit/>
          </a:bodyPr>
          <a:lstStyle/>
          <a:p>
            <a:pPr algn="ctr"/>
            <a:r>
              <a:rPr lang="en-US" sz="6000" b="1" dirty="0">
                <a:solidFill>
                  <a:schemeClr val="accent5">
                    <a:lumMod val="75000"/>
                  </a:schemeClr>
                </a:solidFill>
                <a:latin typeface="Times New Roman" panose="02020603050405020304" pitchFamily="18" charset="0"/>
                <a:cs typeface="Times New Roman" panose="02020603050405020304" pitchFamily="18" charset="0"/>
              </a:rPr>
              <a:t>Work</a:t>
            </a:r>
          </a:p>
        </p:txBody>
      </p:sp>
      <p:sp>
        <p:nvSpPr>
          <p:cNvPr id="3" name="Content Placeholder 2"/>
          <p:cNvSpPr>
            <a:spLocks noGrp="1"/>
          </p:cNvSpPr>
          <p:nvPr>
            <p:ph idx="1"/>
          </p:nvPr>
        </p:nvSpPr>
        <p:spPr>
          <a:xfrm>
            <a:off x="155643" y="1772645"/>
            <a:ext cx="11887200" cy="4295654"/>
          </a:xfrm>
        </p:spPr>
        <p:txBody>
          <a:bodyPr/>
          <a:lstStyle/>
          <a:p>
            <a:r>
              <a:rPr lang="en-US" dirty="0"/>
              <a:t>It is produced by varying the volume of the system against constant external pressure.</a:t>
            </a:r>
          </a:p>
          <a:p>
            <a:r>
              <a:rPr lang="en-US" dirty="0"/>
              <a:t>Expansion or Compression.</a:t>
            </a:r>
          </a:p>
          <a:p>
            <a:pPr marL="0" indent="0" algn="ctr">
              <a:buNone/>
            </a:pPr>
            <a:r>
              <a:rPr lang="en-US" dirty="0">
                <a:highlight>
                  <a:srgbClr val="FFFF00"/>
                </a:highlight>
              </a:rPr>
              <a:t> </a:t>
            </a:r>
            <a:r>
              <a:rPr lang="en-US" b="1" dirty="0">
                <a:solidFill>
                  <a:schemeClr val="accent5">
                    <a:lumMod val="75000"/>
                  </a:schemeClr>
                </a:solidFill>
                <a:highlight>
                  <a:srgbClr val="FFFF00"/>
                </a:highlight>
              </a:rPr>
              <a:t>W = -</a:t>
            </a:r>
            <a:r>
              <a:rPr lang="en-US" b="1" dirty="0" err="1">
                <a:solidFill>
                  <a:schemeClr val="accent5">
                    <a:lumMod val="75000"/>
                  </a:schemeClr>
                </a:solidFill>
                <a:highlight>
                  <a:srgbClr val="FFFF00"/>
                </a:highlight>
              </a:rPr>
              <a:t>P</a:t>
            </a:r>
            <a:r>
              <a:rPr lang="en-US" b="1" baseline="-25000" dirty="0" err="1">
                <a:solidFill>
                  <a:schemeClr val="accent5">
                    <a:lumMod val="75000"/>
                  </a:schemeClr>
                </a:solidFill>
                <a:highlight>
                  <a:srgbClr val="FFFF00"/>
                </a:highlight>
              </a:rPr>
              <a:t>ex</a:t>
            </a:r>
            <a:r>
              <a:rPr lang="en-US" b="1" dirty="0">
                <a:solidFill>
                  <a:schemeClr val="accent5">
                    <a:lumMod val="75000"/>
                  </a:schemeClr>
                </a:solidFill>
                <a:highlight>
                  <a:srgbClr val="FFFF00"/>
                </a:highlight>
              </a:rPr>
              <a:t> * ΔV</a:t>
            </a:r>
          </a:p>
          <a:p>
            <a:r>
              <a:rPr lang="en-US" dirty="0"/>
              <a:t>Reversible Process:</a:t>
            </a:r>
          </a:p>
          <a:p>
            <a:pPr marL="0" indent="0">
              <a:buNone/>
            </a:pPr>
            <a:r>
              <a:rPr lang="en-US" dirty="0"/>
              <a:t> </a:t>
            </a:r>
          </a:p>
        </p:txBody>
      </p:sp>
      <p:sp>
        <p:nvSpPr>
          <p:cNvPr id="4" name="Slide Number Placeholder 3"/>
          <p:cNvSpPr>
            <a:spLocks noGrp="1"/>
          </p:cNvSpPr>
          <p:nvPr>
            <p:ph type="sldNum" sz="quarter" idx="12"/>
          </p:nvPr>
        </p:nvSpPr>
        <p:spPr/>
        <p:txBody>
          <a:bodyPr/>
          <a:lstStyle/>
          <a:p>
            <a:fld id="{FC19C6B9-E536-C746-834E-08EFB1D312F9}" type="slidenum">
              <a:rPr lang="en-US" smtClean="0"/>
              <a:t>21</a:t>
            </a:fld>
            <a:endParaRPr lang="en-US"/>
          </a:p>
        </p:txBody>
      </p:sp>
      <p:pic>
        <p:nvPicPr>
          <p:cNvPr id="5" name="Picture 4"/>
          <p:cNvPicPr>
            <a:picLocks noChangeAspect="1"/>
          </p:cNvPicPr>
          <p:nvPr/>
        </p:nvPicPr>
        <p:blipFill>
          <a:blip r:embed="rId2"/>
          <a:stretch>
            <a:fillRect/>
          </a:stretch>
        </p:blipFill>
        <p:spPr>
          <a:xfrm>
            <a:off x="1496438" y="4163438"/>
            <a:ext cx="9174805" cy="2694562"/>
          </a:xfrm>
          <a:prstGeom prst="rect">
            <a:avLst/>
          </a:prstGeom>
        </p:spPr>
      </p:pic>
      <p:pic>
        <p:nvPicPr>
          <p:cNvPr id="6" name="Picture 5"/>
          <p:cNvPicPr>
            <a:picLocks noChangeAspect="1"/>
          </p:cNvPicPr>
          <p:nvPr/>
        </p:nvPicPr>
        <p:blipFill rotWithShape="1">
          <a:blip r:embed="rId3"/>
          <a:srcRect r="29375"/>
          <a:stretch/>
        </p:blipFill>
        <p:spPr>
          <a:xfrm>
            <a:off x="7576510" y="2287738"/>
            <a:ext cx="4131853" cy="1875699"/>
          </a:xfrm>
          <a:prstGeom prst="rect">
            <a:avLst/>
          </a:prstGeom>
        </p:spPr>
      </p:pic>
    </p:spTree>
    <p:extLst>
      <p:ext uri="{BB962C8B-B14F-4D97-AF65-F5344CB8AC3E}">
        <p14:creationId xmlns:p14="http://schemas.microsoft.com/office/powerpoint/2010/main" val="56994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41376"/>
            <a:ext cx="12192000" cy="6016624"/>
          </a:xfrm>
        </p:spPr>
        <p:txBody>
          <a:bodyPr>
            <a:noAutofit/>
          </a:bodyPr>
          <a:lstStyle/>
          <a:p>
            <a:pPr>
              <a:lnSpc>
                <a:spcPct val="150000"/>
              </a:lnSpc>
            </a:pPr>
            <a:r>
              <a:rPr lang="en-US" b="1" u="sng" dirty="0">
                <a:solidFill>
                  <a:schemeClr val="accent1">
                    <a:lumMod val="75000"/>
                  </a:schemeClr>
                </a:solidFill>
              </a:rPr>
              <a:t>Case a: </a:t>
            </a:r>
            <a:r>
              <a:rPr lang="en-US" dirty="0"/>
              <a:t>The apparatus is immersed in a constant - temperature bath.</a:t>
            </a:r>
          </a:p>
          <a:p>
            <a:pPr>
              <a:lnSpc>
                <a:spcPct val="150000"/>
              </a:lnSpc>
            </a:pPr>
            <a:r>
              <a:rPr lang="en-US" dirty="0"/>
              <a:t>The vapor pressure of water at its boiling point is 100°C at 1 atm.</a:t>
            </a:r>
          </a:p>
          <a:p>
            <a:pPr>
              <a:lnSpc>
                <a:spcPct val="150000"/>
              </a:lnSpc>
            </a:pPr>
            <a:r>
              <a:rPr lang="en-US" dirty="0"/>
              <a:t>The process is an isothermal.</a:t>
            </a:r>
          </a:p>
          <a:p>
            <a:pPr>
              <a:lnSpc>
                <a:spcPct val="150000"/>
              </a:lnSpc>
            </a:pPr>
            <a:r>
              <a:rPr lang="en-US" b="1" u="sng" dirty="0">
                <a:solidFill>
                  <a:schemeClr val="accent1">
                    <a:lumMod val="75000"/>
                  </a:schemeClr>
                </a:solidFill>
              </a:rPr>
              <a:t>Case b</a:t>
            </a:r>
            <a:r>
              <a:rPr lang="en-US" dirty="0"/>
              <a:t>: Now if the external pressure is decreased slightly, V ↑ and the vapor P ↓. </a:t>
            </a:r>
          </a:p>
          <a:p>
            <a:pPr>
              <a:lnSpc>
                <a:spcPct val="100000"/>
              </a:lnSpc>
            </a:pPr>
            <a:r>
              <a:rPr lang="en-US" dirty="0"/>
              <a:t>Water then evaporates to maintain the vapor pressure constant at its original value, and heat is extracted from the bath to keep the temperature constant and bring about the vaporization. </a:t>
            </a:r>
          </a:p>
          <a:p>
            <a:pPr>
              <a:lnSpc>
                <a:spcPct val="100000"/>
              </a:lnSpc>
            </a:pPr>
            <a:r>
              <a:rPr lang="en-US" dirty="0"/>
              <a:t>During this process, a heat exchange between the system and the temperature bath will occur. </a:t>
            </a:r>
          </a:p>
        </p:txBody>
      </p:sp>
      <p:sp>
        <p:nvSpPr>
          <p:cNvPr id="4" name="Slide Number Placeholder 3"/>
          <p:cNvSpPr>
            <a:spLocks noGrp="1"/>
          </p:cNvSpPr>
          <p:nvPr>
            <p:ph type="sldNum" sz="quarter" idx="12"/>
          </p:nvPr>
        </p:nvSpPr>
        <p:spPr/>
        <p:txBody>
          <a:bodyPr/>
          <a:lstStyle/>
          <a:p>
            <a:fld id="{FC19C6B9-E536-C746-834E-08EFB1D312F9}" type="slidenum">
              <a:rPr lang="en-US" smtClean="0"/>
              <a:t>22</a:t>
            </a:fld>
            <a:endParaRPr lang="en-US"/>
          </a:p>
        </p:txBody>
      </p:sp>
    </p:spTree>
    <p:extLst>
      <p:ext uri="{BB962C8B-B14F-4D97-AF65-F5344CB8AC3E}">
        <p14:creationId xmlns:p14="http://schemas.microsoft.com/office/powerpoint/2010/main" val="1871417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00101"/>
            <a:ext cx="11963400" cy="5921374"/>
          </a:xfrm>
        </p:spPr>
        <p:txBody>
          <a:bodyPr>
            <a:normAutofit/>
          </a:bodyPr>
          <a:lstStyle/>
          <a:p>
            <a:r>
              <a:rPr lang="en-US" b="1" u="sng" dirty="0">
                <a:solidFill>
                  <a:schemeClr val="accent1">
                    <a:lumMod val="75000"/>
                  </a:schemeClr>
                </a:solidFill>
              </a:rPr>
              <a:t>Case c</a:t>
            </a:r>
            <a:r>
              <a:rPr lang="en-US" dirty="0"/>
              <a:t>: If the P</a:t>
            </a:r>
            <a:r>
              <a:rPr lang="en-US" baseline="-25000" dirty="0"/>
              <a:t> </a:t>
            </a:r>
            <a:r>
              <a:rPr lang="en-US" baseline="-25000" dirty="0" err="1"/>
              <a:t>ext</a:t>
            </a:r>
            <a:r>
              <a:rPr lang="en-US" dirty="0"/>
              <a:t> is ↑ slightly by adding a small weight, the system is compressed </a:t>
            </a:r>
            <a:r>
              <a:rPr lang="en-US" dirty="0">
                <a:highlight>
                  <a:srgbClr val="FFFF00"/>
                </a:highlight>
              </a:rPr>
              <a:t>and vapor P also ↑</a:t>
            </a:r>
            <a:r>
              <a:rPr lang="en-US" dirty="0"/>
              <a:t>. </a:t>
            </a:r>
          </a:p>
          <a:p>
            <a:endParaRPr lang="en-US" dirty="0"/>
          </a:p>
          <a:p>
            <a:r>
              <a:rPr lang="en-US" dirty="0"/>
              <a:t>Some of the water condenses to reestablish the equilibrium P, and the liberated heat is absorbed by the constant-temperature bath. </a:t>
            </a:r>
          </a:p>
          <a:p>
            <a:endParaRPr lang="en-US" dirty="0"/>
          </a:p>
          <a:p>
            <a:r>
              <a:rPr lang="en-US" dirty="0"/>
              <a:t>If the process could be conducted infinitely slowly all the work is used to expand or compress the vapor. Then, because this process is always in a state of </a:t>
            </a:r>
            <a:r>
              <a:rPr lang="en-US" dirty="0">
                <a:highlight>
                  <a:srgbClr val="FFFF00"/>
                </a:highlight>
              </a:rPr>
              <a:t>virtual thermodynamic equilibrium,</a:t>
            </a:r>
            <a:r>
              <a:rPr lang="en-US" dirty="0"/>
              <a:t> being reversed by a very small change of pressure, it is said to be </a:t>
            </a:r>
            <a:r>
              <a:rPr lang="en-US" u="sng" dirty="0">
                <a:solidFill>
                  <a:schemeClr val="accent1">
                    <a:lumMod val="75000"/>
                  </a:schemeClr>
                </a:solidFill>
              </a:rPr>
              <a:t>reversible</a:t>
            </a:r>
            <a:r>
              <a:rPr lang="en-US" dirty="0"/>
              <a:t>. </a:t>
            </a:r>
          </a:p>
          <a:p>
            <a:endParaRPr lang="en-US" sz="3600" dirty="0"/>
          </a:p>
        </p:txBody>
      </p:sp>
      <p:sp>
        <p:nvSpPr>
          <p:cNvPr id="4" name="Slide Number Placeholder 3"/>
          <p:cNvSpPr>
            <a:spLocks noGrp="1"/>
          </p:cNvSpPr>
          <p:nvPr>
            <p:ph type="sldNum" sz="quarter" idx="12"/>
          </p:nvPr>
        </p:nvSpPr>
        <p:spPr/>
        <p:txBody>
          <a:bodyPr/>
          <a:lstStyle/>
          <a:p>
            <a:fld id="{FC19C6B9-E536-C746-834E-08EFB1D312F9}" type="slidenum">
              <a:rPr lang="en-US" smtClean="0"/>
              <a:t>23</a:t>
            </a:fld>
            <a:endParaRPr lang="en-US" dirty="0"/>
          </a:p>
        </p:txBody>
      </p:sp>
    </p:spTree>
    <p:extLst>
      <p:ext uri="{BB962C8B-B14F-4D97-AF65-F5344CB8AC3E}">
        <p14:creationId xmlns:p14="http://schemas.microsoft.com/office/powerpoint/2010/main" val="707607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876301"/>
            <a:ext cx="12020550" cy="5845174"/>
          </a:xfrm>
        </p:spPr>
        <p:txBody>
          <a:bodyPr>
            <a:noAutofit/>
          </a:bodyPr>
          <a:lstStyle/>
          <a:p>
            <a:r>
              <a:rPr lang="en-US" dirty="0">
                <a:latin typeface="Times" pitchFamily="2" charset="0"/>
              </a:rPr>
              <a:t>The process would be</a:t>
            </a:r>
            <a:r>
              <a:rPr lang="en-US" u="sng" dirty="0">
                <a:solidFill>
                  <a:schemeClr val="accent1">
                    <a:lumMod val="75000"/>
                  </a:schemeClr>
                </a:solidFill>
                <a:latin typeface="Times" pitchFamily="2" charset="0"/>
              </a:rPr>
              <a:t> irreversible:</a:t>
            </a:r>
          </a:p>
          <a:p>
            <a:pPr lvl="1"/>
            <a:r>
              <a:rPr lang="en-US" sz="2800" dirty="0">
                <a:latin typeface="Times" pitchFamily="2" charset="0"/>
              </a:rPr>
              <a:t>If P on the system is ↑ or ↓ rapidly </a:t>
            </a:r>
          </a:p>
          <a:p>
            <a:pPr lvl="1"/>
            <a:r>
              <a:rPr lang="en-US" sz="2800" dirty="0">
                <a:latin typeface="Times" pitchFamily="2" charset="0"/>
              </a:rPr>
              <a:t>If the temperature of the bath cannot adjust instantaneously to the change in the system, </a:t>
            </a:r>
          </a:p>
          <a:p>
            <a:r>
              <a:rPr lang="en-US" dirty="0">
                <a:latin typeface="Times" pitchFamily="2" charset="0"/>
              </a:rPr>
              <a:t>The irreversible system is not in the same thermodynamic state at each moment. </a:t>
            </a:r>
          </a:p>
          <a:p>
            <a:endParaRPr lang="en-US" sz="3600" dirty="0"/>
          </a:p>
        </p:txBody>
      </p:sp>
      <p:sp>
        <p:nvSpPr>
          <p:cNvPr id="4" name="Slide Number Placeholder 3"/>
          <p:cNvSpPr>
            <a:spLocks noGrp="1"/>
          </p:cNvSpPr>
          <p:nvPr>
            <p:ph type="sldNum" sz="quarter" idx="12"/>
          </p:nvPr>
        </p:nvSpPr>
        <p:spPr/>
        <p:txBody>
          <a:bodyPr/>
          <a:lstStyle/>
          <a:p>
            <a:fld id="{FC19C6B9-E536-C746-834E-08EFB1D312F9}" type="slidenum">
              <a:rPr lang="en-US" smtClean="0"/>
              <a:t>24</a:t>
            </a:fld>
            <a:endParaRPr lang="en-US"/>
          </a:p>
        </p:txBody>
      </p:sp>
    </p:spTree>
    <p:extLst>
      <p:ext uri="{BB962C8B-B14F-4D97-AF65-F5344CB8AC3E}">
        <p14:creationId xmlns:p14="http://schemas.microsoft.com/office/powerpoint/2010/main" val="1501067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836187"/>
            <a:ext cx="10515600" cy="1325563"/>
          </a:xfrm>
        </p:spPr>
        <p:txBody>
          <a:bodyPr>
            <a:normAutofit/>
          </a:bodyPr>
          <a:lstStyle/>
          <a:p>
            <a:r>
              <a:rPr lang="en-US" sz="6600" b="1" dirty="0">
                <a:solidFill>
                  <a:schemeClr val="accent5">
                    <a:lumMod val="75000"/>
                  </a:schemeClr>
                </a:solidFill>
              </a:rPr>
              <a:t>Maximum</a:t>
            </a:r>
            <a:r>
              <a:rPr lang="en-US" sz="6600" dirty="0"/>
              <a:t> </a:t>
            </a:r>
            <a:r>
              <a:rPr lang="en-US" sz="6600" b="1" dirty="0">
                <a:solidFill>
                  <a:schemeClr val="accent5">
                    <a:lumMod val="75000"/>
                  </a:schemeClr>
                </a:solidFill>
              </a:rPr>
              <a:t>work</a:t>
            </a:r>
            <a:endParaRPr lang="en-US" sz="6600" dirty="0"/>
          </a:p>
        </p:txBody>
      </p:sp>
      <p:sp>
        <p:nvSpPr>
          <p:cNvPr id="3" name="Content Placeholder 2"/>
          <p:cNvSpPr>
            <a:spLocks noGrp="1"/>
          </p:cNvSpPr>
          <p:nvPr>
            <p:ph idx="1"/>
          </p:nvPr>
        </p:nvSpPr>
        <p:spPr>
          <a:xfrm>
            <a:off x="628650" y="2011680"/>
            <a:ext cx="10896600" cy="4344670"/>
          </a:xfrm>
        </p:spPr>
        <p:txBody>
          <a:bodyPr>
            <a:normAutofit/>
          </a:bodyPr>
          <a:lstStyle/>
          <a:p>
            <a:pPr algn="just"/>
            <a:r>
              <a:rPr lang="en-US" sz="3600" dirty="0"/>
              <a:t>The work done by a system in an isothermal expansion process is at a maximum when it is done reversibly. </a:t>
            </a:r>
          </a:p>
          <a:p>
            <a:pPr algn="just"/>
            <a:r>
              <a:rPr lang="en-US" sz="3600" dirty="0"/>
              <a:t>No work is accomplished if an ideal gas expands freely into a vacuum, where </a:t>
            </a:r>
            <a:r>
              <a:rPr lang="en-US" sz="3600" dirty="0" err="1"/>
              <a:t>P</a:t>
            </a:r>
            <a:r>
              <a:rPr lang="en-US" sz="3600" baseline="-25000" dirty="0" err="1"/>
              <a:t>ext</a:t>
            </a:r>
            <a:r>
              <a:rPr lang="en-US" sz="3600" dirty="0"/>
              <a:t> = 0, because any work accomplished depends on the external pressure. </a:t>
            </a:r>
          </a:p>
          <a:p>
            <a:endParaRPr lang="en-US" sz="3600" dirty="0"/>
          </a:p>
          <a:p>
            <a:endParaRPr lang="en-US" sz="3600" dirty="0"/>
          </a:p>
        </p:txBody>
      </p:sp>
      <p:sp>
        <p:nvSpPr>
          <p:cNvPr id="4" name="Slide Number Placeholder 3"/>
          <p:cNvSpPr>
            <a:spLocks noGrp="1"/>
          </p:cNvSpPr>
          <p:nvPr>
            <p:ph type="sldNum" sz="quarter" idx="12"/>
          </p:nvPr>
        </p:nvSpPr>
        <p:spPr/>
        <p:txBody>
          <a:bodyPr/>
          <a:lstStyle/>
          <a:p>
            <a:fld id="{FC19C6B9-E536-C746-834E-08EFB1D312F9}" type="slidenum">
              <a:rPr lang="en-US" smtClean="0"/>
              <a:t>25</a:t>
            </a:fld>
            <a:endParaRPr lang="en-US"/>
          </a:p>
        </p:txBody>
      </p:sp>
    </p:spTree>
    <p:extLst>
      <p:ext uri="{BB962C8B-B14F-4D97-AF65-F5344CB8AC3E}">
        <p14:creationId xmlns:p14="http://schemas.microsoft.com/office/powerpoint/2010/main" val="873507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 y="1061463"/>
            <a:ext cx="7224183" cy="5964812"/>
          </a:xfrm>
        </p:spPr>
        <p:txBody>
          <a:bodyPr>
            <a:normAutofit/>
          </a:bodyPr>
          <a:lstStyle/>
          <a:p>
            <a:pPr algn="just"/>
            <a:r>
              <a:rPr lang="en-US" sz="2400" dirty="0">
                <a:latin typeface="Times" pitchFamily="2" charset="0"/>
              </a:rPr>
              <a:t>As </a:t>
            </a:r>
            <a:r>
              <a:rPr lang="en-US" sz="2400" dirty="0" err="1">
                <a:latin typeface="Times" pitchFamily="2" charset="0"/>
              </a:rPr>
              <a:t>P</a:t>
            </a:r>
            <a:r>
              <a:rPr lang="en-US" sz="2400" baseline="-25000" dirty="0" err="1">
                <a:latin typeface="Times" pitchFamily="2" charset="0"/>
              </a:rPr>
              <a:t>ext</a:t>
            </a:r>
            <a:r>
              <a:rPr lang="en-US" sz="2400" baseline="-25000" dirty="0">
                <a:latin typeface="Times" pitchFamily="2" charset="0"/>
              </a:rPr>
              <a:t> </a:t>
            </a:r>
            <a:r>
              <a:rPr lang="en-US" sz="2400" dirty="0">
                <a:latin typeface="Times" pitchFamily="2" charset="0"/>
              </a:rPr>
              <a:t>becomes greater, more work is done </a:t>
            </a:r>
            <a:r>
              <a:rPr lang="en-US" sz="2400" b="1" dirty="0">
                <a:solidFill>
                  <a:schemeClr val="accent1">
                    <a:lumMod val="75000"/>
                  </a:schemeClr>
                </a:solidFill>
                <a:latin typeface="Times" pitchFamily="2" charset="0"/>
              </a:rPr>
              <a:t>by</a:t>
            </a:r>
            <a:r>
              <a:rPr lang="en-US" sz="2400" dirty="0">
                <a:latin typeface="Times" pitchFamily="2" charset="0"/>
              </a:rPr>
              <a:t> the system, and it rises to a maximum when </a:t>
            </a:r>
            <a:r>
              <a:rPr lang="en-US" sz="2400" dirty="0" err="1">
                <a:latin typeface="Times" pitchFamily="2" charset="0"/>
              </a:rPr>
              <a:t>P</a:t>
            </a:r>
            <a:r>
              <a:rPr lang="en-US" sz="2400" baseline="-25000" dirty="0" err="1">
                <a:latin typeface="Times" pitchFamily="2" charset="0"/>
              </a:rPr>
              <a:t>ext</a:t>
            </a:r>
            <a:r>
              <a:rPr lang="en-US" sz="2400" baseline="-25000" dirty="0">
                <a:latin typeface="Times" pitchFamily="2" charset="0"/>
              </a:rPr>
              <a:t>  </a:t>
            </a:r>
            <a:r>
              <a:rPr lang="en-US" sz="2400" dirty="0">
                <a:latin typeface="Times" pitchFamily="2" charset="0"/>
              </a:rPr>
              <a:t>is slightly less than the pressure of the gas, that is when the process is reversible.</a:t>
            </a:r>
          </a:p>
          <a:p>
            <a:pPr algn="just"/>
            <a:endParaRPr lang="en-US" sz="2400" dirty="0">
              <a:latin typeface="Times" pitchFamily="2" charset="0"/>
            </a:endParaRPr>
          </a:p>
          <a:p>
            <a:pPr marL="0" indent="0" algn="just">
              <a:buNone/>
            </a:pPr>
            <a:endParaRPr lang="en-US" sz="2400" dirty="0">
              <a:latin typeface="Times" pitchFamily="2" charset="0"/>
            </a:endParaRPr>
          </a:p>
          <a:p>
            <a:pPr algn="just"/>
            <a:r>
              <a:rPr lang="en-US" sz="2400" dirty="0">
                <a:latin typeface="Times" pitchFamily="2" charset="0"/>
              </a:rPr>
              <a:t>If </a:t>
            </a:r>
            <a:r>
              <a:rPr lang="en-US" sz="2400" dirty="0" err="1">
                <a:latin typeface="Times" pitchFamily="2" charset="0"/>
              </a:rPr>
              <a:t>P</a:t>
            </a:r>
            <a:r>
              <a:rPr lang="en-US" sz="2400" baseline="-25000" dirty="0" err="1">
                <a:latin typeface="Times" pitchFamily="2" charset="0"/>
              </a:rPr>
              <a:t>ext</a:t>
            </a:r>
            <a:r>
              <a:rPr lang="en-US" sz="2400" baseline="-25000" dirty="0">
                <a:latin typeface="Times" pitchFamily="2" charset="0"/>
              </a:rPr>
              <a:t> </a:t>
            </a:r>
            <a:r>
              <a:rPr lang="en-US" sz="2400" dirty="0">
                <a:latin typeface="Times" pitchFamily="2" charset="0"/>
              </a:rPr>
              <a:t>is continually increased, the gas is compressed rather than expanded, and work is done </a:t>
            </a:r>
            <a:r>
              <a:rPr lang="en-US" sz="2400" b="1" u="sng" dirty="0">
                <a:solidFill>
                  <a:schemeClr val="accent1">
                    <a:lumMod val="75000"/>
                  </a:schemeClr>
                </a:solidFill>
                <a:latin typeface="Times" pitchFamily="2" charset="0"/>
              </a:rPr>
              <a:t>on</a:t>
            </a:r>
            <a:r>
              <a:rPr lang="en-US" sz="2400" dirty="0">
                <a:latin typeface="Times" pitchFamily="2" charset="0"/>
              </a:rPr>
              <a:t> the system rather than </a:t>
            </a:r>
            <a:r>
              <a:rPr lang="en-US" sz="2400" b="1" u="sng" dirty="0">
                <a:solidFill>
                  <a:schemeClr val="accent1">
                    <a:lumMod val="75000"/>
                  </a:schemeClr>
                </a:solidFill>
                <a:latin typeface="Times" pitchFamily="2" charset="0"/>
              </a:rPr>
              <a:t>by</a:t>
            </a:r>
            <a:r>
              <a:rPr lang="en-US" sz="2400" dirty="0">
                <a:latin typeface="Times" pitchFamily="2" charset="0"/>
              </a:rPr>
              <a:t> the system in an isothermal reversible process. </a:t>
            </a:r>
          </a:p>
          <a:p>
            <a:endParaRPr lang="en-US" sz="3200" dirty="0"/>
          </a:p>
        </p:txBody>
      </p:sp>
      <p:pic>
        <p:nvPicPr>
          <p:cNvPr id="5" name="Picture 4"/>
          <p:cNvPicPr>
            <a:picLocks noChangeAspect="1"/>
          </p:cNvPicPr>
          <p:nvPr/>
        </p:nvPicPr>
        <p:blipFill>
          <a:blip r:embed="rId2"/>
          <a:stretch>
            <a:fillRect/>
          </a:stretch>
        </p:blipFill>
        <p:spPr>
          <a:xfrm>
            <a:off x="7136327" y="672394"/>
            <a:ext cx="4998523" cy="5683956"/>
          </a:xfrm>
          <a:prstGeom prst="rect">
            <a:avLst/>
          </a:prstGeom>
        </p:spPr>
      </p:pic>
      <p:sp>
        <p:nvSpPr>
          <p:cNvPr id="4" name="Slide Number Placeholder 3"/>
          <p:cNvSpPr>
            <a:spLocks noGrp="1"/>
          </p:cNvSpPr>
          <p:nvPr>
            <p:ph type="sldNum" sz="quarter" idx="12"/>
          </p:nvPr>
        </p:nvSpPr>
        <p:spPr/>
        <p:txBody>
          <a:bodyPr/>
          <a:lstStyle/>
          <a:p>
            <a:fld id="{FC19C6B9-E536-C746-834E-08EFB1D312F9}" type="slidenum">
              <a:rPr lang="en-US" smtClean="0"/>
              <a:t>26</a:t>
            </a:fld>
            <a:endParaRPr lang="en-US"/>
          </a:p>
        </p:txBody>
      </p:sp>
    </p:spTree>
    <p:extLst>
      <p:ext uri="{BB962C8B-B14F-4D97-AF65-F5344CB8AC3E}">
        <p14:creationId xmlns:p14="http://schemas.microsoft.com/office/powerpoint/2010/main" val="313948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00101"/>
            <a:ext cx="11353800" cy="5921374"/>
          </a:xfrm>
        </p:spPr>
        <p:txBody>
          <a:bodyPr>
            <a:normAutofit/>
          </a:bodyPr>
          <a:lstStyle/>
          <a:p>
            <a:r>
              <a:rPr lang="en-US" dirty="0"/>
              <a:t>From the ideal gas law:  </a:t>
            </a:r>
          </a:p>
          <a:p>
            <a:pPr marL="0" indent="0" algn="ctr">
              <a:buNone/>
            </a:pPr>
            <a:r>
              <a:rPr lang="en-US" b="1" dirty="0">
                <a:solidFill>
                  <a:schemeClr val="accent1">
                    <a:lumMod val="75000"/>
                  </a:schemeClr>
                </a:solidFill>
              </a:rPr>
              <a:t>PV= </a:t>
            </a:r>
            <a:r>
              <a:rPr lang="en-US" b="1" dirty="0" err="1">
                <a:solidFill>
                  <a:schemeClr val="accent1">
                    <a:lumMod val="75000"/>
                  </a:schemeClr>
                </a:solidFill>
              </a:rPr>
              <a:t>nRT</a:t>
            </a:r>
            <a:r>
              <a:rPr lang="en-US" b="1" dirty="0">
                <a:solidFill>
                  <a:schemeClr val="accent1">
                    <a:lumMod val="75000"/>
                  </a:schemeClr>
                </a:solidFill>
              </a:rPr>
              <a:t> </a:t>
            </a:r>
          </a:p>
          <a:p>
            <a:pPr marL="0" indent="0">
              <a:buNone/>
            </a:pPr>
            <a:br>
              <a:rPr lang="en-US" dirty="0"/>
            </a:br>
            <a:r>
              <a:rPr lang="en-US" dirty="0"/>
              <a:t>Where:  </a:t>
            </a:r>
            <a:r>
              <a:rPr lang="en-US" b="1" dirty="0">
                <a:solidFill>
                  <a:schemeClr val="accent1">
                    <a:lumMod val="75000"/>
                  </a:schemeClr>
                </a:solidFill>
              </a:rPr>
              <a:t>n</a:t>
            </a:r>
            <a:r>
              <a:rPr lang="en-US" dirty="0"/>
              <a:t> is the number of moles of gas </a:t>
            </a:r>
          </a:p>
          <a:p>
            <a:pPr marL="0" indent="0">
              <a:buNone/>
            </a:pPr>
            <a:r>
              <a:rPr lang="en-US" dirty="0"/>
              <a:t>	    </a:t>
            </a:r>
            <a:r>
              <a:rPr lang="en-US" b="1" dirty="0">
                <a:solidFill>
                  <a:schemeClr val="accent1">
                    <a:lumMod val="75000"/>
                  </a:schemeClr>
                </a:solidFill>
              </a:rPr>
              <a:t>R</a:t>
            </a:r>
            <a:r>
              <a:rPr lang="en-US" dirty="0"/>
              <a:t> is the gas constant </a:t>
            </a:r>
          </a:p>
          <a:p>
            <a:pPr marL="0" indent="0" algn="ctr">
              <a:buNone/>
            </a:pPr>
            <a:endParaRPr lang="en-US" b="1" dirty="0">
              <a:solidFill>
                <a:schemeClr val="accent1">
                  <a:lumMod val="75000"/>
                </a:schemeClr>
              </a:solidFill>
            </a:endParaRPr>
          </a:p>
          <a:p>
            <a:pPr marL="0" indent="0" algn="ctr">
              <a:buNone/>
            </a:pPr>
            <a:r>
              <a:rPr lang="en-US" b="1" dirty="0">
                <a:solidFill>
                  <a:schemeClr val="accent1">
                    <a:lumMod val="75000"/>
                  </a:schemeClr>
                </a:solidFill>
              </a:rPr>
              <a:t>W= - </a:t>
            </a:r>
            <a:r>
              <a:rPr lang="en-US" b="1" dirty="0" err="1">
                <a:solidFill>
                  <a:schemeClr val="accent1">
                    <a:lumMod val="75000"/>
                  </a:schemeClr>
                </a:solidFill>
              </a:rPr>
              <a:t>nRT</a:t>
            </a:r>
            <a:r>
              <a:rPr lang="en-US" b="1" dirty="0">
                <a:solidFill>
                  <a:schemeClr val="accent1">
                    <a:lumMod val="75000"/>
                  </a:schemeClr>
                </a:solidFill>
              </a:rPr>
              <a:t> In(V2/V1) </a:t>
            </a:r>
          </a:p>
          <a:p>
            <a:r>
              <a:rPr lang="en-US" dirty="0"/>
              <a:t>And from Boyles law: V2/V1=P1/P2 </a:t>
            </a:r>
          </a:p>
          <a:p>
            <a:r>
              <a:rPr lang="en-US" dirty="0"/>
              <a:t>Then:</a:t>
            </a:r>
          </a:p>
          <a:p>
            <a:pPr marL="0" indent="0" algn="ctr">
              <a:buNone/>
            </a:pPr>
            <a:r>
              <a:rPr lang="en-US" b="1" dirty="0">
                <a:solidFill>
                  <a:schemeClr val="accent1">
                    <a:lumMod val="75000"/>
                  </a:schemeClr>
                </a:solidFill>
              </a:rPr>
              <a:t>W max = - </a:t>
            </a:r>
            <a:r>
              <a:rPr lang="en-US" b="1" dirty="0" err="1">
                <a:solidFill>
                  <a:schemeClr val="accent1">
                    <a:lumMod val="75000"/>
                  </a:schemeClr>
                </a:solidFill>
              </a:rPr>
              <a:t>nRT</a:t>
            </a:r>
            <a:r>
              <a:rPr lang="en-US" b="1" dirty="0">
                <a:solidFill>
                  <a:schemeClr val="accent1">
                    <a:lumMod val="75000"/>
                  </a:schemeClr>
                </a:solidFill>
              </a:rPr>
              <a:t> In(P1/P2) </a:t>
            </a:r>
          </a:p>
          <a:p>
            <a:endParaRPr lang="en-US" dirty="0"/>
          </a:p>
        </p:txBody>
      </p:sp>
      <p:sp>
        <p:nvSpPr>
          <p:cNvPr id="4" name="Slide Number Placeholder 3"/>
          <p:cNvSpPr>
            <a:spLocks noGrp="1"/>
          </p:cNvSpPr>
          <p:nvPr>
            <p:ph type="sldNum" sz="quarter" idx="12"/>
          </p:nvPr>
        </p:nvSpPr>
        <p:spPr/>
        <p:txBody>
          <a:bodyPr/>
          <a:lstStyle/>
          <a:p>
            <a:fld id="{FC19C6B9-E536-C746-834E-08EFB1D312F9}" type="slidenum">
              <a:rPr lang="en-US" smtClean="0"/>
              <a:t>27</a:t>
            </a:fld>
            <a:endParaRPr lang="en-US"/>
          </a:p>
        </p:txBody>
      </p:sp>
      <p:sp>
        <p:nvSpPr>
          <p:cNvPr id="5" name="TextBox 4">
            <a:extLst>
              <a:ext uri="{FF2B5EF4-FFF2-40B4-BE49-F238E27FC236}">
                <a16:creationId xmlns:a16="http://schemas.microsoft.com/office/drawing/2014/main" id="{BDC4A600-569A-FD48-AF7B-79F60D2DB831}"/>
              </a:ext>
            </a:extLst>
          </p:cNvPr>
          <p:cNvSpPr txBox="1"/>
          <p:nvPr/>
        </p:nvSpPr>
        <p:spPr>
          <a:xfrm>
            <a:off x="7909002" y="5873233"/>
            <a:ext cx="6161048" cy="369332"/>
          </a:xfrm>
          <a:prstGeom prst="rect">
            <a:avLst/>
          </a:prstGeom>
          <a:noFill/>
        </p:spPr>
        <p:txBody>
          <a:bodyPr wrap="square">
            <a:spAutoFit/>
          </a:bodyPr>
          <a:lstStyle/>
          <a:p>
            <a:pPr marL="0" indent="0" algn="ctr">
              <a:buNone/>
            </a:pPr>
            <a:r>
              <a:rPr lang="en-US" sz="1800" b="1" dirty="0">
                <a:solidFill>
                  <a:schemeClr val="accent1">
                    <a:lumMod val="75000"/>
                  </a:schemeClr>
                </a:solidFill>
              </a:rPr>
              <a:t>ΔE = Q </a:t>
            </a:r>
            <a:r>
              <a:rPr lang="en-US" b="1" dirty="0">
                <a:solidFill>
                  <a:schemeClr val="accent1">
                    <a:lumMod val="75000"/>
                  </a:schemeClr>
                </a:solidFill>
              </a:rPr>
              <a:t>+</a:t>
            </a:r>
            <a:r>
              <a:rPr lang="en-US" sz="1800" b="1" dirty="0">
                <a:solidFill>
                  <a:schemeClr val="accent1">
                    <a:lumMod val="75000"/>
                  </a:schemeClr>
                </a:solidFill>
              </a:rPr>
              <a:t> W</a:t>
            </a:r>
            <a:endParaRPr lang="en-US" sz="1800" dirty="0">
              <a:solidFill>
                <a:schemeClr val="tx2">
                  <a:lumMod val="50000"/>
                </a:schemeClr>
              </a:solidFill>
            </a:endParaRPr>
          </a:p>
        </p:txBody>
      </p:sp>
    </p:spTree>
    <p:extLst>
      <p:ext uri="{BB962C8B-B14F-4D97-AF65-F5344CB8AC3E}">
        <p14:creationId xmlns:p14="http://schemas.microsoft.com/office/powerpoint/2010/main" val="410833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222" y="875319"/>
            <a:ext cx="10515600" cy="3827023"/>
          </a:xfrm>
        </p:spPr>
        <p:txBody>
          <a:bodyPr/>
          <a:lstStyle/>
          <a:p>
            <a:r>
              <a:rPr lang="en-US" dirty="0"/>
              <a:t>HW // </a:t>
            </a:r>
          </a:p>
          <a:p>
            <a:r>
              <a:rPr lang="en-US" dirty="0"/>
              <a:t>Example 3-2, page 57</a:t>
            </a:r>
          </a:p>
          <a:p>
            <a:r>
              <a:rPr lang="en-US" dirty="0"/>
              <a:t>Example 3-3, page 59</a:t>
            </a:r>
          </a:p>
          <a:p>
            <a:r>
              <a:rPr lang="en-US" dirty="0"/>
              <a:t>Example 3-4, page 59</a:t>
            </a:r>
          </a:p>
          <a:p>
            <a:endParaRPr lang="en-US" dirty="0"/>
          </a:p>
          <a:p>
            <a:endParaRPr lang="en-US" dirty="0"/>
          </a:p>
        </p:txBody>
      </p:sp>
      <p:sp>
        <p:nvSpPr>
          <p:cNvPr id="4" name="Slide Number Placeholder 3"/>
          <p:cNvSpPr>
            <a:spLocks noGrp="1"/>
          </p:cNvSpPr>
          <p:nvPr>
            <p:ph type="sldNum" sz="quarter" idx="12"/>
          </p:nvPr>
        </p:nvSpPr>
        <p:spPr/>
        <p:txBody>
          <a:bodyPr/>
          <a:lstStyle/>
          <a:p>
            <a:fld id="{FC19C6B9-E536-C746-834E-08EFB1D312F9}" type="slidenum">
              <a:rPr lang="en-US" smtClean="0"/>
              <a:t>28</a:t>
            </a:fld>
            <a:endParaRPr lang="en-US"/>
          </a:p>
        </p:txBody>
      </p:sp>
    </p:spTree>
    <p:extLst>
      <p:ext uri="{BB962C8B-B14F-4D97-AF65-F5344CB8AC3E}">
        <p14:creationId xmlns:p14="http://schemas.microsoft.com/office/powerpoint/2010/main" val="1160752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6137"/>
            <a:ext cx="10515600" cy="1325563"/>
          </a:xfrm>
        </p:spPr>
        <p:txBody>
          <a:bodyPr/>
          <a:lstStyle/>
          <a:p>
            <a:r>
              <a:rPr lang="en-US" b="1">
                <a:solidFill>
                  <a:schemeClr val="accent1">
                    <a:lumMod val="75000"/>
                  </a:schemeClr>
                </a:solidFill>
              </a:rPr>
              <a:t>Heat content (enthalpy): </a:t>
            </a:r>
          </a:p>
        </p:txBody>
      </p:sp>
      <p:sp>
        <p:nvSpPr>
          <p:cNvPr id="3" name="Content Placeholder 2"/>
          <p:cNvSpPr>
            <a:spLocks noGrp="1"/>
          </p:cNvSpPr>
          <p:nvPr>
            <p:ph idx="1"/>
          </p:nvPr>
        </p:nvSpPr>
        <p:spPr>
          <a:xfrm>
            <a:off x="152400" y="1657351"/>
            <a:ext cx="11677650" cy="5197474"/>
          </a:xfrm>
        </p:spPr>
        <p:txBody>
          <a:bodyPr>
            <a:normAutofit lnSpcReduction="10000"/>
          </a:bodyPr>
          <a:lstStyle/>
          <a:p>
            <a:r>
              <a:rPr lang="en-US" dirty="0"/>
              <a:t>Enthalpy is the heat content of a system, or the amount of energy within a substance, both kinetic and potential.</a:t>
            </a:r>
          </a:p>
          <a:p>
            <a:r>
              <a:rPr lang="en-US" dirty="0"/>
              <a:t>The increase in enthalpy, ΔH, is equal to the heat absorbed by the system at constant pressure. </a:t>
            </a:r>
          </a:p>
          <a:p>
            <a:r>
              <a:rPr lang="en-US" dirty="0"/>
              <a:t>It is also the heat required to increase the internal energy and to perform the work of expansion, </a:t>
            </a:r>
          </a:p>
          <a:p>
            <a:endParaRPr lang="en-US" dirty="0"/>
          </a:p>
          <a:p>
            <a:pPr marL="0" indent="0" algn="ctr">
              <a:buNone/>
            </a:pPr>
            <a:r>
              <a:rPr lang="en-US" b="1" dirty="0" err="1">
                <a:solidFill>
                  <a:schemeClr val="accent1">
                    <a:lumMod val="75000"/>
                  </a:schemeClr>
                </a:solidFill>
              </a:rPr>
              <a:t>Qp</a:t>
            </a:r>
            <a:r>
              <a:rPr lang="en-US" b="1" dirty="0">
                <a:solidFill>
                  <a:schemeClr val="accent1">
                    <a:lumMod val="75000"/>
                  </a:schemeClr>
                </a:solidFill>
              </a:rPr>
              <a:t> = H</a:t>
            </a:r>
            <a:r>
              <a:rPr lang="en-US" b="1" baseline="-25000" dirty="0">
                <a:solidFill>
                  <a:schemeClr val="accent1">
                    <a:lumMod val="75000"/>
                  </a:schemeClr>
                </a:solidFill>
              </a:rPr>
              <a:t>2</a:t>
            </a:r>
            <a:r>
              <a:rPr lang="en-US" b="1" dirty="0">
                <a:solidFill>
                  <a:schemeClr val="accent1">
                    <a:lumMod val="75000"/>
                  </a:schemeClr>
                </a:solidFill>
              </a:rPr>
              <a:t> – H</a:t>
            </a:r>
            <a:r>
              <a:rPr lang="en-US" b="1" baseline="-25000" dirty="0">
                <a:solidFill>
                  <a:schemeClr val="accent1">
                    <a:lumMod val="75000"/>
                  </a:schemeClr>
                </a:solidFill>
              </a:rPr>
              <a:t>1</a:t>
            </a:r>
            <a:r>
              <a:rPr lang="en-US" b="1" dirty="0">
                <a:solidFill>
                  <a:schemeClr val="accent1">
                    <a:lumMod val="75000"/>
                  </a:schemeClr>
                </a:solidFill>
              </a:rPr>
              <a:t> = ∆H</a:t>
            </a:r>
            <a:r>
              <a:rPr lang="en-US" dirty="0"/>
              <a:t> </a:t>
            </a:r>
          </a:p>
          <a:p>
            <a:r>
              <a:rPr lang="en-US" dirty="0"/>
              <a:t>The first law equation become: </a:t>
            </a:r>
          </a:p>
          <a:p>
            <a:endParaRPr lang="en-US" dirty="0"/>
          </a:p>
          <a:p>
            <a:pPr marL="0" indent="0" algn="ctr">
              <a:buNone/>
            </a:pPr>
            <a:r>
              <a:rPr lang="en-US" b="1" dirty="0">
                <a:solidFill>
                  <a:schemeClr val="accent1">
                    <a:lumMod val="75000"/>
                  </a:schemeClr>
                </a:solidFill>
                <a:highlight>
                  <a:srgbClr val="FFFF00"/>
                </a:highlight>
              </a:rPr>
              <a:t>∆H = ∆E + P ΔV </a:t>
            </a:r>
          </a:p>
          <a:p>
            <a:pPr marL="0" indent="0" algn="ctr">
              <a:buNone/>
            </a:pPr>
            <a:endParaRPr lang="en-US" dirty="0"/>
          </a:p>
          <a:p>
            <a:endParaRPr lang="en-US" dirty="0"/>
          </a:p>
        </p:txBody>
      </p:sp>
      <p:sp>
        <p:nvSpPr>
          <p:cNvPr id="4" name="Slide Number Placeholder 3"/>
          <p:cNvSpPr>
            <a:spLocks noGrp="1"/>
          </p:cNvSpPr>
          <p:nvPr>
            <p:ph type="sldNum" sz="quarter" idx="12"/>
          </p:nvPr>
        </p:nvSpPr>
        <p:spPr/>
        <p:txBody>
          <a:bodyPr/>
          <a:lstStyle/>
          <a:p>
            <a:fld id="{FC19C6B9-E536-C746-834E-08EFB1D312F9}" type="slidenum">
              <a:rPr lang="en-US" smtClean="0"/>
              <a:t>29</a:t>
            </a:fld>
            <a:endParaRPr lang="en-US"/>
          </a:p>
        </p:txBody>
      </p:sp>
    </p:spTree>
    <p:extLst>
      <p:ext uri="{BB962C8B-B14F-4D97-AF65-F5344CB8AC3E}">
        <p14:creationId xmlns:p14="http://schemas.microsoft.com/office/powerpoint/2010/main" val="1941677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74" y="466536"/>
            <a:ext cx="10515600" cy="1325563"/>
          </a:xfrm>
        </p:spPr>
        <p:txBody>
          <a:bodyPr/>
          <a:lstStyle/>
          <a:p>
            <a:r>
              <a:rPr lang="en-US" b="1" dirty="0">
                <a:solidFill>
                  <a:schemeClr val="accent1">
                    <a:lumMod val="75000"/>
                  </a:schemeClr>
                </a:solidFill>
              </a:rPr>
              <a:t>Objectives</a:t>
            </a:r>
          </a:p>
        </p:txBody>
      </p:sp>
      <p:sp>
        <p:nvSpPr>
          <p:cNvPr id="3" name="Content Placeholder 2"/>
          <p:cNvSpPr>
            <a:spLocks noGrp="1"/>
          </p:cNvSpPr>
          <p:nvPr>
            <p:ph idx="1"/>
          </p:nvPr>
        </p:nvSpPr>
        <p:spPr>
          <a:xfrm>
            <a:off x="196174" y="1595337"/>
            <a:ext cx="11995826" cy="4922196"/>
          </a:xfrm>
        </p:spPr>
        <p:txBody>
          <a:bodyPr>
            <a:noAutofit/>
          </a:bodyPr>
          <a:lstStyle/>
          <a:p>
            <a:pPr>
              <a:spcBef>
                <a:spcPts val="1600"/>
              </a:spcBef>
            </a:pPr>
            <a:r>
              <a:rPr lang="en-US" sz="4000" dirty="0"/>
              <a:t>Understanding the theory of thermodynamics</a:t>
            </a:r>
            <a:r>
              <a:rPr lang="en-US" sz="4000" b="1" dirty="0"/>
              <a:t>. </a:t>
            </a:r>
          </a:p>
          <a:p>
            <a:pPr>
              <a:spcBef>
                <a:spcPts val="1600"/>
              </a:spcBef>
            </a:pPr>
            <a:endParaRPr lang="en-US" b="1" dirty="0"/>
          </a:p>
          <a:p>
            <a:pPr>
              <a:spcBef>
                <a:spcPts val="1600"/>
              </a:spcBef>
            </a:pPr>
            <a:r>
              <a:rPr lang="en-US" sz="4000" dirty="0"/>
              <a:t>Understanding of </a:t>
            </a:r>
            <a:r>
              <a:rPr lang="en-US" sz="4000" b="1" dirty="0">
                <a:solidFill>
                  <a:schemeClr val="accent1">
                    <a:lumMod val="75000"/>
                  </a:schemeClr>
                </a:solidFill>
              </a:rPr>
              <a:t>1</a:t>
            </a:r>
            <a:r>
              <a:rPr lang="en-US" sz="4000" b="1" baseline="30000" dirty="0">
                <a:solidFill>
                  <a:schemeClr val="accent1">
                    <a:lumMod val="75000"/>
                  </a:schemeClr>
                </a:solidFill>
              </a:rPr>
              <a:t>st</a:t>
            </a:r>
            <a:r>
              <a:rPr lang="en-US" sz="4000" dirty="0"/>
              <a:t>, </a:t>
            </a:r>
            <a:r>
              <a:rPr lang="en-US" sz="4000" b="1" dirty="0">
                <a:solidFill>
                  <a:schemeClr val="accent1">
                    <a:lumMod val="75000"/>
                  </a:schemeClr>
                </a:solidFill>
              </a:rPr>
              <a:t>2</a:t>
            </a:r>
            <a:r>
              <a:rPr lang="en-US" sz="4000" b="1" baseline="30000" dirty="0">
                <a:solidFill>
                  <a:schemeClr val="accent1">
                    <a:lumMod val="75000"/>
                  </a:schemeClr>
                </a:solidFill>
              </a:rPr>
              <a:t>nd</a:t>
            </a:r>
            <a:r>
              <a:rPr lang="en-US" sz="4000" dirty="0"/>
              <a:t> and </a:t>
            </a:r>
            <a:r>
              <a:rPr lang="en-US" sz="4000" b="1" dirty="0">
                <a:solidFill>
                  <a:schemeClr val="accent1">
                    <a:lumMod val="75000"/>
                  </a:schemeClr>
                </a:solidFill>
              </a:rPr>
              <a:t>3</a:t>
            </a:r>
            <a:r>
              <a:rPr lang="en-US" sz="4000" b="1" baseline="30000" dirty="0">
                <a:solidFill>
                  <a:schemeClr val="accent1">
                    <a:lumMod val="75000"/>
                  </a:schemeClr>
                </a:solidFill>
              </a:rPr>
              <a:t>rd</a:t>
            </a:r>
            <a:r>
              <a:rPr lang="en-US" sz="4000" dirty="0"/>
              <a:t> laws of thermodynamics and their uses.</a:t>
            </a:r>
          </a:p>
          <a:p>
            <a:pPr>
              <a:spcBef>
                <a:spcPts val="1600"/>
              </a:spcBef>
            </a:pPr>
            <a:endParaRPr lang="en-US" dirty="0"/>
          </a:p>
          <a:p>
            <a:pPr>
              <a:spcBef>
                <a:spcPts val="1600"/>
              </a:spcBef>
            </a:pPr>
            <a:r>
              <a:rPr lang="en-US" sz="4000" dirty="0"/>
              <a:t>Calculation of free energy.</a:t>
            </a:r>
          </a:p>
        </p:txBody>
      </p:sp>
      <p:sp>
        <p:nvSpPr>
          <p:cNvPr id="4" name="Slide Number Placeholder 3"/>
          <p:cNvSpPr>
            <a:spLocks noGrp="1"/>
          </p:cNvSpPr>
          <p:nvPr>
            <p:ph type="sldNum" sz="quarter" idx="12"/>
          </p:nvPr>
        </p:nvSpPr>
        <p:spPr/>
        <p:txBody>
          <a:bodyPr/>
          <a:lstStyle/>
          <a:p>
            <a:fld id="{FC19C6B9-E536-C746-834E-08EFB1D312F9}" type="slidenum">
              <a:rPr lang="en-US" smtClean="0"/>
              <a:t>3</a:t>
            </a:fld>
            <a:endParaRPr lang="en-US"/>
          </a:p>
        </p:txBody>
      </p:sp>
    </p:spTree>
    <p:extLst>
      <p:ext uri="{BB962C8B-B14F-4D97-AF65-F5344CB8AC3E}">
        <p14:creationId xmlns:p14="http://schemas.microsoft.com/office/powerpoint/2010/main" val="1092896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93287"/>
            <a:ext cx="10515600" cy="1325563"/>
          </a:xfrm>
        </p:spPr>
        <p:txBody>
          <a:bodyPr/>
          <a:lstStyle/>
          <a:p>
            <a:r>
              <a:rPr lang="en-US" b="1" dirty="0">
                <a:solidFill>
                  <a:schemeClr val="accent1">
                    <a:lumMod val="75000"/>
                  </a:schemeClr>
                </a:solidFill>
              </a:rPr>
              <a:t>Types of ∆H</a:t>
            </a:r>
          </a:p>
        </p:txBody>
      </p:sp>
      <p:sp>
        <p:nvSpPr>
          <p:cNvPr id="3" name="Content Placeholder 2"/>
          <p:cNvSpPr>
            <a:spLocks noGrp="1"/>
          </p:cNvSpPr>
          <p:nvPr>
            <p:ph idx="1"/>
          </p:nvPr>
        </p:nvSpPr>
        <p:spPr>
          <a:xfrm>
            <a:off x="133350" y="1600200"/>
            <a:ext cx="12058650" cy="5121275"/>
          </a:xfrm>
        </p:spPr>
        <p:txBody>
          <a:bodyPr>
            <a:normAutofit/>
          </a:bodyPr>
          <a:lstStyle/>
          <a:p>
            <a:r>
              <a:rPr lang="en-US" dirty="0"/>
              <a:t>Heat of fusion (∆</a:t>
            </a:r>
            <a:r>
              <a:rPr lang="en-US" dirty="0" err="1"/>
              <a:t>H</a:t>
            </a:r>
            <a:r>
              <a:rPr lang="en-US" baseline="-25000" dirty="0" err="1"/>
              <a:t>f</a:t>
            </a:r>
            <a:r>
              <a:rPr lang="en-US" dirty="0"/>
              <a:t> or ∆</a:t>
            </a:r>
            <a:r>
              <a:rPr lang="en-US" dirty="0" err="1"/>
              <a:t>H</a:t>
            </a:r>
            <a:r>
              <a:rPr lang="en-US" baseline="-25000" dirty="0" err="1"/>
              <a:t>m</a:t>
            </a:r>
            <a:r>
              <a:rPr lang="en-US" dirty="0"/>
              <a:t>): the heat absorbed by solid on melting. </a:t>
            </a:r>
          </a:p>
          <a:p>
            <a:r>
              <a:rPr lang="en-US" dirty="0"/>
              <a:t>Heat of reaction (∆</a:t>
            </a:r>
            <a:r>
              <a:rPr lang="en-US" dirty="0" err="1"/>
              <a:t>H</a:t>
            </a:r>
            <a:r>
              <a:rPr lang="en-US" baseline="-25000" dirty="0" err="1"/>
              <a:t>r</a:t>
            </a:r>
            <a:r>
              <a:rPr lang="en-US" dirty="0"/>
              <a:t>): The heat of reaction may be </a:t>
            </a:r>
            <a:r>
              <a:rPr lang="en-US" b="1" dirty="0">
                <a:solidFill>
                  <a:schemeClr val="accent1">
                    <a:lumMod val="75000"/>
                  </a:schemeClr>
                </a:solidFill>
              </a:rPr>
              <a:t>+</a:t>
            </a:r>
            <a:r>
              <a:rPr lang="en-US" dirty="0"/>
              <a:t> (heat is absorbed) called </a:t>
            </a:r>
            <a:r>
              <a:rPr lang="en-US" b="1" dirty="0">
                <a:solidFill>
                  <a:schemeClr val="accent1">
                    <a:lumMod val="75000"/>
                  </a:schemeClr>
                </a:solidFill>
              </a:rPr>
              <a:t>endothermic</a:t>
            </a:r>
            <a:r>
              <a:rPr lang="en-US" dirty="0"/>
              <a:t> or </a:t>
            </a:r>
            <a:r>
              <a:rPr lang="en-US" b="1" dirty="0">
                <a:solidFill>
                  <a:schemeClr val="accent1">
                    <a:lumMod val="75000"/>
                  </a:schemeClr>
                </a:solidFill>
              </a:rPr>
              <a:t>- </a:t>
            </a:r>
            <a:r>
              <a:rPr lang="en-US" dirty="0"/>
              <a:t>(heat is evolved) called </a:t>
            </a:r>
            <a:r>
              <a:rPr lang="en-US" b="1" dirty="0">
                <a:solidFill>
                  <a:schemeClr val="accent1">
                    <a:lumMod val="75000"/>
                  </a:schemeClr>
                </a:solidFill>
              </a:rPr>
              <a:t>exothermic</a:t>
            </a:r>
            <a:r>
              <a:rPr lang="en-US" dirty="0"/>
              <a:t>.</a:t>
            </a:r>
          </a:p>
          <a:p>
            <a:r>
              <a:rPr lang="en-US" dirty="0"/>
              <a:t>∆Hº is the heat content at </a:t>
            </a:r>
            <a:r>
              <a:rPr lang="en-US" dirty="0">
                <a:highlight>
                  <a:srgbClr val="FFFF00"/>
                </a:highlight>
              </a:rPr>
              <a:t>standard condition (25 ºC, 1 </a:t>
            </a:r>
            <a:r>
              <a:rPr lang="en-US" dirty="0" err="1">
                <a:highlight>
                  <a:srgbClr val="FFFF00"/>
                </a:highlight>
              </a:rPr>
              <a:t>atm</a:t>
            </a:r>
            <a:r>
              <a:rPr lang="en-US" dirty="0">
                <a:highlight>
                  <a:srgbClr val="FFFF00"/>
                </a:highlight>
              </a:rPr>
              <a:t> pressure) </a:t>
            </a:r>
          </a:p>
          <a:p>
            <a:r>
              <a:rPr lang="en-US" dirty="0"/>
              <a:t>∆H is expressed as </a:t>
            </a:r>
            <a:r>
              <a:rPr lang="en-US" dirty="0" err="1"/>
              <a:t>cal</a:t>
            </a:r>
            <a:r>
              <a:rPr lang="en-US" dirty="0"/>
              <a:t>/mole.</a:t>
            </a:r>
          </a:p>
          <a:p>
            <a:pPr marL="0" indent="0">
              <a:buNone/>
            </a:pPr>
            <a:endParaRPr lang="en-US" dirty="0"/>
          </a:p>
        </p:txBody>
      </p:sp>
      <p:sp>
        <p:nvSpPr>
          <p:cNvPr id="4" name="Slide Number Placeholder 3"/>
          <p:cNvSpPr>
            <a:spLocks noGrp="1"/>
          </p:cNvSpPr>
          <p:nvPr>
            <p:ph type="sldNum" sz="quarter" idx="12"/>
          </p:nvPr>
        </p:nvSpPr>
        <p:spPr/>
        <p:txBody>
          <a:bodyPr/>
          <a:lstStyle/>
          <a:p>
            <a:fld id="{FC19C6B9-E536-C746-834E-08EFB1D312F9}" type="slidenum">
              <a:rPr lang="en-US" smtClean="0"/>
              <a:t>30</a:t>
            </a:fld>
            <a:endParaRPr lang="en-US"/>
          </a:p>
        </p:txBody>
      </p:sp>
    </p:spTree>
    <p:extLst>
      <p:ext uri="{BB962C8B-B14F-4D97-AF65-F5344CB8AC3E}">
        <p14:creationId xmlns:p14="http://schemas.microsoft.com/office/powerpoint/2010/main" val="1735378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C19C6B9-E536-C746-834E-08EFB1D312F9}" type="slidenum">
              <a:rPr lang="en-US" smtClean="0"/>
              <a:t>31</a:t>
            </a:fld>
            <a:endParaRPr lang="en-US"/>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0" y="836186"/>
            <a:ext cx="12192000" cy="5938375"/>
          </a:xfrm>
          <a:prstGeom prst="rect">
            <a:avLst/>
          </a:prstGeom>
        </p:spPr>
      </p:pic>
    </p:spTree>
    <p:extLst>
      <p:ext uri="{BB962C8B-B14F-4D97-AF65-F5344CB8AC3E}">
        <p14:creationId xmlns:p14="http://schemas.microsoft.com/office/powerpoint/2010/main" val="525517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 y="841973"/>
            <a:ext cx="11830050" cy="4102375"/>
          </a:xfrm>
        </p:spPr>
        <p:txBody>
          <a:bodyPr>
            <a:normAutofit/>
          </a:bodyPr>
          <a:lstStyle/>
          <a:p>
            <a:pPr marL="0" indent="0" algn="l">
              <a:buNone/>
            </a:pPr>
            <a:r>
              <a:rPr lang="en-US" sz="4400" b="1" dirty="0">
                <a:solidFill>
                  <a:schemeClr val="accent1">
                    <a:lumMod val="75000"/>
                  </a:schemeClr>
                </a:solidFill>
              </a:rPr>
              <a:t>Thermochemistry</a:t>
            </a:r>
            <a:r>
              <a:rPr lang="en-US" sz="3600" dirty="0"/>
              <a:t> </a:t>
            </a:r>
          </a:p>
          <a:p>
            <a:pPr algn="just"/>
            <a:r>
              <a:rPr lang="en-US" dirty="0">
                <a:latin typeface="Times New Roman" panose="02020603050405020304" pitchFamily="18" charset="0"/>
                <a:cs typeface="Times New Roman" panose="02020603050405020304" pitchFamily="18" charset="0"/>
              </a:rPr>
              <a:t>It is the study that deals with the heat changes accompanying </a:t>
            </a:r>
            <a:r>
              <a:rPr lang="en-US" dirty="0">
                <a:highlight>
                  <a:srgbClr val="FFFF00"/>
                </a:highlight>
                <a:latin typeface="Times New Roman" panose="02020603050405020304" pitchFamily="18" charset="0"/>
                <a:cs typeface="Times New Roman" panose="02020603050405020304" pitchFamily="18" charset="0"/>
              </a:rPr>
              <a:t>isothermal chemical reactions </a:t>
            </a:r>
            <a:r>
              <a:rPr lang="en-US" dirty="0">
                <a:latin typeface="Times New Roman" panose="02020603050405020304" pitchFamily="18" charset="0"/>
                <a:cs typeface="Times New Roman" panose="02020603050405020304" pitchFamily="18" charset="0"/>
              </a:rPr>
              <a:t>at constant pressure or volume, from which values of ΔH or ΔE can be obtained. </a:t>
            </a:r>
          </a:p>
          <a:p>
            <a:pPr marL="0" indent="0">
              <a:buNone/>
            </a:pPr>
            <a:r>
              <a:rPr lang="en-US" b="1" u="sng" dirty="0">
                <a:solidFill>
                  <a:schemeClr val="accent1">
                    <a:lumMod val="75000"/>
                  </a:schemeClr>
                </a:solidFill>
              </a:rPr>
              <a:t>Heat of Formation </a:t>
            </a:r>
          </a:p>
          <a:p>
            <a:r>
              <a:rPr lang="en-US" dirty="0">
                <a:cs typeface="+mj-cs"/>
              </a:rPr>
              <a:t>For any reaction represented by the chemical equation </a:t>
            </a:r>
            <a:endParaRPr lang="ar-SA" dirty="0">
              <a:cs typeface="+mj-cs"/>
            </a:endParaRPr>
          </a:p>
          <a:p>
            <a:pPr marL="0" indent="0" algn="ctr">
              <a:buNone/>
            </a:pPr>
            <a:r>
              <a:rPr lang="en-US" dirty="0" err="1">
                <a:cs typeface="+mj-cs"/>
              </a:rPr>
              <a:t>aA</a:t>
            </a:r>
            <a:r>
              <a:rPr lang="en-US" dirty="0">
                <a:cs typeface="+mj-cs"/>
              </a:rPr>
              <a:t> + </a:t>
            </a:r>
            <a:r>
              <a:rPr lang="en-US" dirty="0" err="1">
                <a:cs typeface="+mj-cs"/>
              </a:rPr>
              <a:t>bB</a:t>
            </a:r>
            <a:r>
              <a:rPr lang="en-US" dirty="0">
                <a:cs typeface="+mj-cs"/>
              </a:rPr>
              <a:t> → </a:t>
            </a:r>
            <a:r>
              <a:rPr lang="en-US" dirty="0" err="1">
                <a:cs typeface="+mj-cs"/>
              </a:rPr>
              <a:t>cC</a:t>
            </a:r>
            <a:r>
              <a:rPr lang="en-US" dirty="0">
                <a:cs typeface="+mj-cs"/>
              </a:rPr>
              <a:t> + </a:t>
            </a:r>
            <a:r>
              <a:rPr lang="en-US" dirty="0" err="1">
                <a:cs typeface="+mj-cs"/>
              </a:rPr>
              <a:t>dD</a:t>
            </a:r>
            <a:endParaRPr lang="en-US" dirty="0">
              <a:cs typeface="+mj-cs"/>
            </a:endParaRPr>
          </a:p>
          <a:p>
            <a:r>
              <a:rPr lang="en-US" dirty="0">
                <a:cs typeface="+mj-cs"/>
              </a:rPr>
              <a:t>the enthalpy change can be written as </a:t>
            </a:r>
          </a:p>
          <a:p>
            <a:pPr marL="228600" indent="-228600" algn="l" defTabSz="914400" eaLnBrk="1" latinLnBrk="0" hangingPunct="1">
              <a:lnSpc>
                <a:spcPct val="90000"/>
              </a:lnSpc>
              <a:spcBef>
                <a:spcPts val="1000"/>
              </a:spcBef>
              <a:buFont typeface="Arial"/>
              <a:buChar char="•"/>
            </a:pPr>
            <a:endParaRPr lang="en-US" dirty="0"/>
          </a:p>
        </p:txBody>
      </p:sp>
      <p:sp>
        <p:nvSpPr>
          <p:cNvPr id="4" name="Slide Number Placeholder 3"/>
          <p:cNvSpPr>
            <a:spLocks noGrp="1"/>
          </p:cNvSpPr>
          <p:nvPr>
            <p:ph type="sldNum" sz="quarter" idx="12"/>
          </p:nvPr>
        </p:nvSpPr>
        <p:spPr/>
        <p:txBody>
          <a:bodyPr/>
          <a:lstStyle/>
          <a:p>
            <a:fld id="{FC19C6B9-E536-C746-834E-08EFB1D312F9}" type="slidenum">
              <a:rPr lang="en-US" smtClean="0"/>
              <a:t>32</a:t>
            </a:fld>
            <a:endParaRPr lang="en-US"/>
          </a:p>
        </p:txBody>
      </p:sp>
      <p:pic>
        <p:nvPicPr>
          <p:cNvPr id="7" name="Picture 6"/>
          <p:cNvPicPr>
            <a:picLocks noChangeAspect="1"/>
          </p:cNvPicPr>
          <p:nvPr/>
        </p:nvPicPr>
        <p:blipFill>
          <a:blip r:embed="rId2"/>
          <a:stretch>
            <a:fillRect/>
          </a:stretch>
        </p:blipFill>
        <p:spPr>
          <a:xfrm>
            <a:off x="406400" y="4944348"/>
            <a:ext cx="10160000" cy="1905502"/>
          </a:xfrm>
          <a:prstGeom prst="rect">
            <a:avLst/>
          </a:prstGeom>
        </p:spPr>
      </p:pic>
    </p:spTree>
    <p:extLst>
      <p:ext uri="{BB962C8B-B14F-4D97-AF65-F5344CB8AC3E}">
        <p14:creationId xmlns:p14="http://schemas.microsoft.com/office/powerpoint/2010/main" val="1547398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560388"/>
            <a:ext cx="10515600" cy="1325563"/>
          </a:xfrm>
        </p:spPr>
        <p:txBody>
          <a:bodyPr/>
          <a:lstStyle/>
          <a:p>
            <a:r>
              <a:rPr lang="en-US" b="1">
                <a:solidFill>
                  <a:schemeClr val="accent1">
                    <a:lumMod val="75000"/>
                  </a:schemeClr>
                </a:solidFill>
              </a:rPr>
              <a:t>Hess's Law and Heat of Combustion </a:t>
            </a:r>
          </a:p>
        </p:txBody>
      </p:sp>
      <p:sp>
        <p:nvSpPr>
          <p:cNvPr id="3" name="Content Placeholder 2"/>
          <p:cNvSpPr>
            <a:spLocks noGrp="1"/>
          </p:cNvSpPr>
          <p:nvPr>
            <p:ph idx="1"/>
          </p:nvPr>
        </p:nvSpPr>
        <p:spPr>
          <a:xfrm>
            <a:off x="190500" y="1600200"/>
            <a:ext cx="11791950" cy="5461000"/>
          </a:xfrm>
        </p:spPr>
        <p:txBody>
          <a:bodyPr>
            <a:normAutofit/>
          </a:bodyPr>
          <a:lstStyle/>
          <a:p>
            <a:r>
              <a:rPr lang="en-US" dirty="0"/>
              <a:t>It is not possible to directly measure the heats of formation of every known compound in equation .</a:t>
            </a:r>
          </a:p>
          <a:p>
            <a:r>
              <a:rPr lang="en-US" dirty="0"/>
              <a:t>Incomplete or side reactions often complicate such determinations. </a:t>
            </a:r>
          </a:p>
          <a:p>
            <a:r>
              <a:rPr lang="en-US" dirty="0">
                <a:highlight>
                  <a:srgbClr val="FFFF00"/>
                </a:highlight>
              </a:rPr>
              <a:t>However, Hess showed that because ΔH depends only on the initial and final states of a system, thermochemical equations for several steps in a reaction could be added and subtracted to obtain the heat of the overall reaction. </a:t>
            </a:r>
          </a:p>
          <a:p>
            <a:r>
              <a:rPr lang="en-US" dirty="0">
                <a:highlight>
                  <a:srgbClr val="FFFF00"/>
                </a:highlight>
              </a:rPr>
              <a:t>The principle is known as Hess's law of constant heat summation and is used to obtain heats of reaction that are not easily measured directly. </a:t>
            </a:r>
          </a:p>
          <a:p>
            <a:pPr marL="228600" indent="-228600" algn="l" defTabSz="914400" eaLnBrk="1" latinLnBrk="0" hangingPunct="1">
              <a:lnSpc>
                <a:spcPct val="90000"/>
              </a:lnSpc>
              <a:spcBef>
                <a:spcPts val="1000"/>
              </a:spcBef>
              <a:buFont typeface="Arial"/>
              <a:buChar char="•"/>
            </a:pPr>
            <a:r>
              <a:rPr lang="en-US" b="1" u="sng" dirty="0"/>
              <a:t>Example 3-5, page 61</a:t>
            </a:r>
            <a:r>
              <a:rPr lang="en-US" dirty="0"/>
              <a:t>.</a:t>
            </a:r>
          </a:p>
        </p:txBody>
      </p:sp>
      <p:sp>
        <p:nvSpPr>
          <p:cNvPr id="4" name="Slide Number Placeholder 3"/>
          <p:cNvSpPr>
            <a:spLocks noGrp="1"/>
          </p:cNvSpPr>
          <p:nvPr>
            <p:ph type="sldNum" sz="quarter" idx="12"/>
          </p:nvPr>
        </p:nvSpPr>
        <p:spPr/>
        <p:txBody>
          <a:bodyPr/>
          <a:lstStyle/>
          <a:p>
            <a:fld id="{FC19C6B9-E536-C746-834E-08EFB1D312F9}" type="slidenum">
              <a:rPr lang="en-US" smtClean="0"/>
              <a:t>33</a:t>
            </a:fld>
            <a:endParaRPr lang="en-US"/>
          </a:p>
        </p:txBody>
      </p:sp>
    </p:spTree>
    <p:extLst>
      <p:ext uri="{BB962C8B-B14F-4D97-AF65-F5344CB8AC3E}">
        <p14:creationId xmlns:p14="http://schemas.microsoft.com/office/powerpoint/2010/main" val="403986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580155"/>
            <a:ext cx="10515600" cy="1325563"/>
          </a:xfrm>
        </p:spPr>
        <p:txBody>
          <a:bodyPr/>
          <a:lstStyle/>
          <a:p>
            <a:pPr algn="ctr" rtl="1"/>
            <a:r>
              <a:rPr lang="en-US" b="1" dirty="0">
                <a:solidFill>
                  <a:schemeClr val="accent1">
                    <a:lumMod val="75000"/>
                  </a:schemeClr>
                </a:solidFill>
              </a:rPr>
              <a:t>Entropy (S) and Disorder</a:t>
            </a:r>
          </a:p>
        </p:txBody>
      </p:sp>
      <p:sp>
        <p:nvSpPr>
          <p:cNvPr id="3" name="Content Placeholder 2"/>
          <p:cNvSpPr>
            <a:spLocks noGrp="1"/>
          </p:cNvSpPr>
          <p:nvPr>
            <p:ph idx="1"/>
          </p:nvPr>
        </p:nvSpPr>
        <p:spPr>
          <a:xfrm>
            <a:off x="0" y="1704550"/>
            <a:ext cx="12192000" cy="5448299"/>
          </a:xfrm>
        </p:spPr>
        <p:txBody>
          <a:bodyPr>
            <a:normAutofit/>
          </a:bodyPr>
          <a:lstStyle/>
          <a:p>
            <a:r>
              <a:rPr lang="en-US" sz="3600" dirty="0"/>
              <a:t>Entropy can be defined as the measure of randomness or disorder in the universe. </a:t>
            </a:r>
            <a:endParaRPr lang="ar-SA" sz="3600" dirty="0"/>
          </a:p>
          <a:p>
            <a:r>
              <a:rPr lang="en-US" sz="3600" dirty="0"/>
              <a:t>Is a quantitative measure of increasing the probability of a spontaneous process. From statistical mechanics we had seen that ∆S increases during a spontaneous process, so these results give us : </a:t>
            </a:r>
          </a:p>
          <a:p>
            <a:pPr marL="457200" lvl="1" indent="0">
              <a:buNone/>
            </a:pPr>
            <a:r>
              <a:rPr lang="en-US" sz="3600" dirty="0"/>
              <a:t>∆S &lt;0 for non-spontaneous processes</a:t>
            </a:r>
            <a:br>
              <a:rPr lang="en-US" sz="3600" dirty="0"/>
            </a:br>
            <a:r>
              <a:rPr lang="en-US" sz="3600" dirty="0"/>
              <a:t>∆S = 0 for a system at equilibrium</a:t>
            </a:r>
            <a:br>
              <a:rPr lang="en-US" sz="3600" dirty="0"/>
            </a:br>
            <a:r>
              <a:rPr lang="en-US" sz="3600" dirty="0"/>
              <a:t>∆</a:t>
            </a:r>
            <a:r>
              <a:rPr lang="en-US" sz="3600" dirty="0">
                <a:highlight>
                  <a:srgbClr val="FFFF00"/>
                </a:highlight>
              </a:rPr>
              <a:t>S &gt; 0 for spontaneous  processes </a:t>
            </a:r>
          </a:p>
        </p:txBody>
      </p:sp>
      <p:sp>
        <p:nvSpPr>
          <p:cNvPr id="4" name="Slide Number Placeholder 3"/>
          <p:cNvSpPr>
            <a:spLocks noGrp="1"/>
          </p:cNvSpPr>
          <p:nvPr>
            <p:ph type="sldNum" sz="quarter" idx="12"/>
          </p:nvPr>
        </p:nvSpPr>
        <p:spPr/>
        <p:txBody>
          <a:bodyPr/>
          <a:lstStyle/>
          <a:p>
            <a:fld id="{FC19C6B9-E536-C746-834E-08EFB1D312F9}" type="slidenum">
              <a:rPr lang="en-US" smtClean="0"/>
              <a:t>34</a:t>
            </a:fld>
            <a:endParaRPr lang="en-US"/>
          </a:p>
        </p:txBody>
      </p:sp>
    </p:spTree>
    <p:extLst>
      <p:ext uri="{BB962C8B-B14F-4D97-AF65-F5344CB8AC3E}">
        <p14:creationId xmlns:p14="http://schemas.microsoft.com/office/powerpoint/2010/main" val="747365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8987"/>
            <a:ext cx="10515600" cy="1325563"/>
          </a:xfrm>
        </p:spPr>
        <p:txBody>
          <a:bodyPr/>
          <a:lstStyle/>
          <a:p>
            <a:pPr rtl="1"/>
            <a:r>
              <a:rPr lang="en-US" b="1" dirty="0">
                <a:solidFill>
                  <a:schemeClr val="accent1">
                    <a:lumMod val="75000"/>
                  </a:schemeClr>
                </a:solidFill>
              </a:rPr>
              <a:t>Entropy (S) and Disorder</a:t>
            </a:r>
          </a:p>
        </p:txBody>
      </p:sp>
      <p:pic>
        <p:nvPicPr>
          <p:cNvPr id="5" name="Picture 4"/>
          <p:cNvPicPr>
            <a:picLocks noChangeAspect="1"/>
          </p:cNvPicPr>
          <p:nvPr/>
        </p:nvPicPr>
        <p:blipFill>
          <a:blip r:embed="rId2"/>
          <a:stretch>
            <a:fillRect/>
          </a:stretch>
        </p:blipFill>
        <p:spPr>
          <a:xfrm>
            <a:off x="0" y="4242963"/>
            <a:ext cx="12192000" cy="2408237"/>
          </a:xfrm>
          <a:prstGeom prst="rect">
            <a:avLst/>
          </a:prstGeom>
        </p:spPr>
      </p:pic>
      <p:sp>
        <p:nvSpPr>
          <p:cNvPr id="3" name="Content Placeholder 2"/>
          <p:cNvSpPr>
            <a:spLocks noGrp="1"/>
          </p:cNvSpPr>
          <p:nvPr>
            <p:ph idx="1"/>
          </p:nvPr>
        </p:nvSpPr>
        <p:spPr>
          <a:xfrm>
            <a:off x="0" y="1409700"/>
            <a:ext cx="12192000" cy="5448299"/>
          </a:xfrm>
        </p:spPr>
        <p:txBody>
          <a:bodyPr>
            <a:normAutofit/>
          </a:bodyPr>
          <a:lstStyle/>
          <a:p>
            <a:r>
              <a:rPr lang="en-US" dirty="0"/>
              <a:t>Example: conceder a container with rigid walls. Only thermal interactions change the energy. If the system initially contains two phases, ice and water, then after some passage of time the ice will melt as heat is transferred into the system. </a:t>
            </a:r>
          </a:p>
          <a:p>
            <a:r>
              <a:rPr lang="en-US" dirty="0"/>
              <a:t>All systems tend to an increase freedom of motion (increase in entropy). The ice is more ordered , so that the final state (liquid) has higher entropy than the initial state (solid). </a:t>
            </a:r>
          </a:p>
          <a:p>
            <a:pPr marL="228600" indent="-228600" algn="r" defTabSz="914400" rtl="1" eaLnBrk="1" latinLnBrk="0" hangingPunct="1">
              <a:lnSpc>
                <a:spcPct val="90000"/>
              </a:lnSpc>
              <a:spcBef>
                <a:spcPts val="1000"/>
              </a:spcBef>
              <a:buFont typeface="Arial"/>
              <a:buChar char="•"/>
            </a:pPr>
            <a:endParaRPr lang="en-US" dirty="0"/>
          </a:p>
        </p:txBody>
      </p:sp>
      <p:sp>
        <p:nvSpPr>
          <p:cNvPr id="4" name="Slide Number Placeholder 3"/>
          <p:cNvSpPr>
            <a:spLocks noGrp="1"/>
          </p:cNvSpPr>
          <p:nvPr>
            <p:ph type="sldNum" sz="quarter" idx="12"/>
          </p:nvPr>
        </p:nvSpPr>
        <p:spPr/>
        <p:txBody>
          <a:bodyPr/>
          <a:lstStyle/>
          <a:p>
            <a:fld id="{FC19C6B9-E536-C746-834E-08EFB1D312F9}" type="slidenum">
              <a:rPr lang="en-US" smtClean="0"/>
              <a:t>35</a:t>
            </a:fld>
            <a:endParaRPr lang="en-US"/>
          </a:p>
        </p:txBody>
      </p:sp>
    </p:spTree>
    <p:extLst>
      <p:ext uri="{BB962C8B-B14F-4D97-AF65-F5344CB8AC3E}">
        <p14:creationId xmlns:p14="http://schemas.microsoft.com/office/powerpoint/2010/main" val="2038563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 y="536399"/>
            <a:ext cx="10515600" cy="1325563"/>
          </a:xfrm>
        </p:spPr>
        <p:txBody>
          <a:bodyPr>
            <a:normAutofit/>
          </a:bodyPr>
          <a:lstStyle/>
          <a:p>
            <a:pPr rtl="1"/>
            <a:r>
              <a:rPr lang="en-US" sz="4800" b="1" dirty="0">
                <a:solidFill>
                  <a:schemeClr val="accent1">
                    <a:lumMod val="75000"/>
                  </a:schemeClr>
                </a:solidFill>
              </a:rPr>
              <a:t>Second law of thermodynamic</a:t>
            </a:r>
            <a:r>
              <a:rPr lang="en-US" sz="4800" dirty="0"/>
              <a:t> </a:t>
            </a:r>
          </a:p>
        </p:txBody>
      </p:sp>
      <p:sp>
        <p:nvSpPr>
          <p:cNvPr id="3" name="Content Placeholder 2"/>
          <p:cNvSpPr>
            <a:spLocks noGrp="1"/>
          </p:cNvSpPr>
          <p:nvPr>
            <p:ph idx="1"/>
          </p:nvPr>
        </p:nvSpPr>
        <p:spPr>
          <a:xfrm>
            <a:off x="0" y="1684419"/>
            <a:ext cx="12192000" cy="5197475"/>
          </a:xfrm>
        </p:spPr>
        <p:txBody>
          <a:bodyPr>
            <a:noAutofit/>
          </a:bodyPr>
          <a:lstStyle/>
          <a:p>
            <a:r>
              <a:rPr lang="en-US" sz="3600" dirty="0"/>
              <a:t>Spontaneous processes always proceeds in the direction of increased the entropy; when the system finally reaches the equilibrium, the net entropy change undergone by the system and its surrounding is equal to zero.</a:t>
            </a:r>
          </a:p>
          <a:p>
            <a:endParaRPr lang="en-US" sz="3600" dirty="0"/>
          </a:p>
          <a:p>
            <a:pPr algn="just"/>
            <a:r>
              <a:rPr lang="en-US" sz="3600" dirty="0"/>
              <a:t>The isothermal expansion of an ideal gas increases the entropy because of the enhanced number of configurations in a larger volume compared to a smaller one (more disordered)</a:t>
            </a:r>
            <a:endParaRPr lang="en-US" sz="2000" dirty="0"/>
          </a:p>
          <a:p>
            <a:pPr marL="228600" indent="-228600" algn="r" defTabSz="914400" rtl="1" eaLnBrk="1" latinLnBrk="0" hangingPunct="1">
              <a:lnSpc>
                <a:spcPct val="90000"/>
              </a:lnSpc>
              <a:spcBef>
                <a:spcPts val="1000"/>
              </a:spcBef>
              <a:buFont typeface="Arial"/>
              <a:buChar char="•"/>
            </a:pPr>
            <a:endParaRPr lang="en-US" sz="3600" dirty="0"/>
          </a:p>
        </p:txBody>
      </p:sp>
      <p:sp>
        <p:nvSpPr>
          <p:cNvPr id="4" name="Slide Number Placeholder 3"/>
          <p:cNvSpPr>
            <a:spLocks noGrp="1"/>
          </p:cNvSpPr>
          <p:nvPr>
            <p:ph type="sldNum" sz="quarter" idx="12"/>
          </p:nvPr>
        </p:nvSpPr>
        <p:spPr/>
        <p:txBody>
          <a:bodyPr/>
          <a:lstStyle/>
          <a:p>
            <a:fld id="{FC19C6B9-E536-C746-834E-08EFB1D312F9}" type="slidenum">
              <a:rPr lang="en-US" smtClean="0"/>
              <a:t>36</a:t>
            </a:fld>
            <a:endParaRPr lang="en-US"/>
          </a:p>
        </p:txBody>
      </p:sp>
    </p:spTree>
    <p:extLst>
      <p:ext uri="{BB962C8B-B14F-4D97-AF65-F5344CB8AC3E}">
        <p14:creationId xmlns:p14="http://schemas.microsoft.com/office/powerpoint/2010/main" val="231397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47" y="472232"/>
            <a:ext cx="10515600" cy="1325563"/>
          </a:xfrm>
        </p:spPr>
        <p:txBody>
          <a:bodyPr>
            <a:normAutofit/>
          </a:bodyPr>
          <a:lstStyle/>
          <a:p>
            <a:pPr rtl="1"/>
            <a:r>
              <a:rPr lang="en-US" sz="4800" b="1" dirty="0">
                <a:solidFill>
                  <a:schemeClr val="accent1">
                    <a:lumMod val="75000"/>
                  </a:schemeClr>
                </a:solidFill>
              </a:rPr>
              <a:t>Second law of thermodynamic</a:t>
            </a:r>
            <a:r>
              <a:rPr lang="en-US" sz="4800" dirty="0"/>
              <a:t> </a:t>
            </a:r>
          </a:p>
        </p:txBody>
      </p:sp>
      <p:sp>
        <p:nvSpPr>
          <p:cNvPr id="3" name="Content Placeholder 2"/>
          <p:cNvSpPr>
            <a:spLocks noGrp="1"/>
          </p:cNvSpPr>
          <p:nvPr>
            <p:ph idx="1"/>
          </p:nvPr>
        </p:nvSpPr>
        <p:spPr>
          <a:xfrm>
            <a:off x="0" y="1620253"/>
            <a:ext cx="12192000" cy="5758949"/>
          </a:xfrm>
        </p:spPr>
        <p:txBody>
          <a:bodyPr>
            <a:normAutofit/>
          </a:bodyPr>
          <a:lstStyle/>
          <a:p>
            <a:pPr>
              <a:buFont typeface="Wingdings" charset="2"/>
              <a:buChar char="Ø"/>
            </a:pPr>
            <a:r>
              <a:rPr lang="en-US" sz="3600" dirty="0"/>
              <a:t>Notes: </a:t>
            </a:r>
          </a:p>
          <a:p>
            <a:pPr algn="just"/>
            <a:r>
              <a:rPr lang="en-US" sz="3600" dirty="0"/>
              <a:t>Heat flows spontaneously only from </a:t>
            </a:r>
            <a:r>
              <a:rPr lang="en-US" sz="3600" b="1" dirty="0">
                <a:solidFill>
                  <a:srgbClr val="FF0000"/>
                </a:solidFill>
              </a:rPr>
              <a:t>hot</a:t>
            </a:r>
            <a:r>
              <a:rPr lang="en-US" sz="3600" dirty="0">
                <a:solidFill>
                  <a:srgbClr val="FF0000"/>
                </a:solidFill>
              </a:rPr>
              <a:t> </a:t>
            </a:r>
            <a:r>
              <a:rPr lang="en-US" sz="3600" dirty="0"/>
              <a:t>to </a:t>
            </a:r>
            <a:r>
              <a:rPr lang="en-US" sz="3600" b="1" dirty="0">
                <a:solidFill>
                  <a:srgbClr val="0070C0"/>
                </a:solidFill>
              </a:rPr>
              <a:t>cold</a:t>
            </a:r>
            <a:r>
              <a:rPr lang="en-US" sz="3600" dirty="0"/>
              <a:t> places </a:t>
            </a:r>
            <a:endParaRPr lang="ar-SA" sz="3600" dirty="0"/>
          </a:p>
          <a:p>
            <a:pPr algn="just"/>
            <a:r>
              <a:rPr lang="en-US" sz="3600" dirty="0"/>
              <a:t>Gases expand naturally from </a:t>
            </a:r>
            <a:r>
              <a:rPr lang="en-US" sz="4000" b="1" baseline="30000" dirty="0"/>
              <a:t>higher</a:t>
            </a:r>
            <a:r>
              <a:rPr lang="en-US" sz="4000" dirty="0"/>
              <a:t> </a:t>
            </a:r>
            <a:r>
              <a:rPr lang="en-US" sz="3600" dirty="0"/>
              <a:t>to </a:t>
            </a:r>
            <a:r>
              <a:rPr lang="en-US" sz="4000" b="1" baseline="-25000" dirty="0"/>
              <a:t>lower</a:t>
            </a:r>
            <a:r>
              <a:rPr lang="en-US" sz="4000" dirty="0"/>
              <a:t> </a:t>
            </a:r>
            <a:r>
              <a:rPr lang="en-US" sz="3600" dirty="0"/>
              <a:t>pressure </a:t>
            </a:r>
          </a:p>
          <a:p>
            <a:pPr algn="just"/>
            <a:r>
              <a:rPr lang="en-US" sz="3600" dirty="0"/>
              <a:t>Heat does not spontaneously flow from a </a:t>
            </a:r>
            <a:r>
              <a:rPr lang="en-US" sz="3600" b="1" dirty="0">
                <a:solidFill>
                  <a:srgbClr val="0070C0"/>
                </a:solidFill>
              </a:rPr>
              <a:t>cold</a:t>
            </a:r>
            <a:r>
              <a:rPr lang="en-US" sz="3600" dirty="0"/>
              <a:t> body to a </a:t>
            </a:r>
            <a:r>
              <a:rPr lang="en-US" sz="3600" b="1" dirty="0">
                <a:solidFill>
                  <a:srgbClr val="FF0000"/>
                </a:solidFill>
              </a:rPr>
              <a:t>hot</a:t>
            </a:r>
            <a:r>
              <a:rPr lang="en-US" sz="3600" dirty="0"/>
              <a:t> body. </a:t>
            </a:r>
          </a:p>
          <a:p>
            <a:pPr algn="just"/>
            <a:r>
              <a:rPr lang="en-US" sz="3600" dirty="0"/>
              <a:t>Spontaneous processes are not thermodynamically reversible.</a:t>
            </a:r>
            <a:endParaRPr lang="ar-SA" sz="3600" dirty="0"/>
          </a:p>
          <a:p>
            <a:pPr algn="just"/>
            <a:r>
              <a:rPr lang="en-US" sz="3600" dirty="0"/>
              <a:t>All natural processes are accompanied by a net gain in entropy of the system and its surroundings. </a:t>
            </a:r>
          </a:p>
          <a:p>
            <a:endParaRPr lang="en-US" sz="3600" dirty="0"/>
          </a:p>
          <a:p>
            <a:pPr marL="228600" indent="-228600" algn="r" defTabSz="914400" rtl="1" eaLnBrk="1" latinLnBrk="0" hangingPunct="1">
              <a:lnSpc>
                <a:spcPct val="90000"/>
              </a:lnSpc>
              <a:spcBef>
                <a:spcPts val="1000"/>
              </a:spcBef>
              <a:buFont typeface="Arial"/>
              <a:buChar char="•"/>
            </a:pPr>
            <a:endParaRPr lang="en-US" sz="3600" dirty="0"/>
          </a:p>
        </p:txBody>
      </p:sp>
      <p:sp>
        <p:nvSpPr>
          <p:cNvPr id="4" name="Slide Number Placeholder 3"/>
          <p:cNvSpPr>
            <a:spLocks noGrp="1"/>
          </p:cNvSpPr>
          <p:nvPr>
            <p:ph type="sldNum" sz="quarter" idx="12"/>
          </p:nvPr>
        </p:nvSpPr>
        <p:spPr/>
        <p:txBody>
          <a:bodyPr/>
          <a:lstStyle/>
          <a:p>
            <a:fld id="{FC19C6B9-E536-C746-834E-08EFB1D312F9}" type="slidenum">
              <a:rPr lang="en-US" smtClean="0"/>
              <a:t>37</a:t>
            </a:fld>
            <a:endParaRPr lang="en-US" dirty="0"/>
          </a:p>
        </p:txBody>
      </p:sp>
    </p:spTree>
    <p:extLst>
      <p:ext uri="{BB962C8B-B14F-4D97-AF65-F5344CB8AC3E}">
        <p14:creationId xmlns:p14="http://schemas.microsoft.com/office/powerpoint/2010/main" val="1940670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463" y="1637251"/>
            <a:ext cx="12015537" cy="1390573"/>
          </a:xfrm>
          <a:prstGeom prst="rect">
            <a:avLst/>
          </a:prstGeom>
        </p:spPr>
        <p:txBody>
          <a:bodyPr wrap="square">
            <a:spAutoFit/>
          </a:bodyPr>
          <a:lstStyle/>
          <a:p>
            <a:r>
              <a:rPr lang="en-US" sz="2812" dirty="0">
                <a:solidFill>
                  <a:srgbClr val="000090"/>
                </a:solidFill>
              </a:rPr>
              <a:t>At absolute zero , all the modes of motion stops: no vibration, no rotation and no translation), thus </a:t>
            </a:r>
          </a:p>
          <a:p>
            <a:r>
              <a:rPr lang="en-US" sz="2812" dirty="0">
                <a:solidFill>
                  <a:srgbClr val="000090"/>
                </a:solidFill>
              </a:rPr>
              <a:t>The entropy of a </a:t>
            </a:r>
            <a:r>
              <a:rPr lang="en-US" sz="2812" u="sng" dirty="0">
                <a:solidFill>
                  <a:schemeClr val="tx1">
                    <a:lumMod val="95000"/>
                    <a:lumOff val="5000"/>
                  </a:schemeClr>
                </a:solidFill>
              </a:rPr>
              <a:t>perfect crystal</a:t>
            </a:r>
            <a:r>
              <a:rPr lang="en-US" sz="2812" dirty="0">
                <a:solidFill>
                  <a:srgbClr val="000090"/>
                </a:solidFill>
              </a:rPr>
              <a:t>, at </a:t>
            </a:r>
            <a:r>
              <a:rPr lang="en-US" sz="2812" u="sng" dirty="0">
                <a:solidFill>
                  <a:schemeClr val="tx1">
                    <a:lumMod val="95000"/>
                    <a:lumOff val="5000"/>
                  </a:schemeClr>
                </a:solidFill>
              </a:rPr>
              <a:t>absolute zero kelvin</a:t>
            </a:r>
            <a:r>
              <a:rPr lang="en-US" sz="2812" dirty="0">
                <a:solidFill>
                  <a:srgbClr val="000090"/>
                </a:solidFill>
              </a:rPr>
              <a:t>, is exactly equal to zero.</a:t>
            </a:r>
          </a:p>
        </p:txBody>
      </p:sp>
      <p:sp>
        <p:nvSpPr>
          <p:cNvPr id="3" name="Rectangle 2"/>
          <p:cNvSpPr/>
          <p:nvPr/>
        </p:nvSpPr>
        <p:spPr>
          <a:xfrm>
            <a:off x="1058779" y="882917"/>
            <a:ext cx="9881937" cy="7694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solidFill>
                  <a:schemeClr val="tx1">
                    <a:lumMod val="95000"/>
                    <a:lumOff val="5000"/>
                  </a:schemeClr>
                </a:solidFill>
                <a:effectLst>
                  <a:outerShdw blurRad="50800" dist="39000" dir="5460000" algn="tl">
                    <a:srgbClr val="000000">
                      <a:alpha val="38000"/>
                    </a:srgbClr>
                  </a:outerShdw>
                </a:effectLst>
              </a:rPr>
              <a:t>The Third law of thermodynamics</a:t>
            </a:r>
          </a:p>
        </p:txBody>
      </p:sp>
      <p:pic>
        <p:nvPicPr>
          <p:cNvPr id="4" name="Picture 3"/>
          <p:cNvPicPr>
            <a:picLocks noChangeAspect="1"/>
          </p:cNvPicPr>
          <p:nvPr/>
        </p:nvPicPr>
        <p:blipFill>
          <a:blip r:embed="rId2"/>
          <a:stretch>
            <a:fillRect/>
          </a:stretch>
        </p:blipFill>
        <p:spPr>
          <a:xfrm>
            <a:off x="7790482" y="3614385"/>
            <a:ext cx="4056206" cy="2542673"/>
          </a:xfrm>
          <a:prstGeom prst="rect">
            <a:avLst/>
          </a:prstGeom>
        </p:spPr>
      </p:pic>
      <p:pic>
        <p:nvPicPr>
          <p:cNvPr id="6" name="Picture 5"/>
          <p:cNvPicPr>
            <a:picLocks noChangeAspect="1"/>
          </p:cNvPicPr>
          <p:nvPr/>
        </p:nvPicPr>
        <p:blipFill>
          <a:blip r:embed="rId3"/>
          <a:stretch>
            <a:fillRect/>
          </a:stretch>
        </p:blipFill>
        <p:spPr>
          <a:xfrm>
            <a:off x="503990" y="3782158"/>
            <a:ext cx="6146800" cy="2374900"/>
          </a:xfrm>
          <a:prstGeom prst="rect">
            <a:avLst/>
          </a:prstGeom>
        </p:spPr>
      </p:pic>
    </p:spTree>
    <p:extLst>
      <p:ext uri="{BB962C8B-B14F-4D97-AF65-F5344CB8AC3E}">
        <p14:creationId xmlns:p14="http://schemas.microsoft.com/office/powerpoint/2010/main" val="653507222"/>
      </p:ext>
    </p:extLst>
  </p:cSld>
  <p:clrMapOvr>
    <a:masterClrMapping/>
  </p:clrMapOvr>
  <p:transition spd="slow">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98037"/>
            <a:ext cx="10515600" cy="1325563"/>
          </a:xfrm>
        </p:spPr>
        <p:txBody>
          <a:bodyPr/>
          <a:lstStyle/>
          <a:p>
            <a:pPr rtl="1"/>
            <a:r>
              <a:rPr lang="en-US">
                <a:solidFill>
                  <a:schemeClr val="accent1">
                    <a:lumMod val="75000"/>
                  </a:schemeClr>
                </a:solidFill>
              </a:rPr>
              <a:t>Third Law of Thermodynamics </a:t>
            </a:r>
          </a:p>
        </p:txBody>
      </p:sp>
      <p:sp>
        <p:nvSpPr>
          <p:cNvPr id="3" name="Content Placeholder 2"/>
          <p:cNvSpPr>
            <a:spLocks noGrp="1"/>
          </p:cNvSpPr>
          <p:nvPr>
            <p:ph idx="1"/>
          </p:nvPr>
        </p:nvSpPr>
        <p:spPr>
          <a:xfrm>
            <a:off x="76200" y="1524001"/>
            <a:ext cx="11944350" cy="5197474"/>
          </a:xfrm>
        </p:spPr>
        <p:txBody>
          <a:bodyPr>
            <a:normAutofit/>
          </a:bodyPr>
          <a:lstStyle/>
          <a:p>
            <a:pPr algn="just"/>
            <a:r>
              <a:rPr lang="en-US" sz="3200" dirty="0"/>
              <a:t>The third law of thermodynamics states that the entropy of a pure crystalline substance is zero at absolute zero because the crystal arrangement must show the greatest orderliness at this temperature. </a:t>
            </a:r>
            <a:endParaRPr lang="ar-SA" sz="3200" dirty="0"/>
          </a:p>
          <a:p>
            <a:r>
              <a:rPr lang="en-US" sz="3200" dirty="0"/>
              <a:t>As a consequence of the third law, the temperature of absolute zero (0 K) is not possible to reach even though sophisticated processes that use the orientation of electron spins and nuclear spins can reach very low temperatures of 2 × 10</a:t>
            </a:r>
            <a:r>
              <a:rPr lang="en-US" sz="3200" baseline="30000" dirty="0"/>
              <a:t>-3</a:t>
            </a:r>
            <a:r>
              <a:rPr lang="en-US" sz="3200" dirty="0"/>
              <a:t> and 10</a:t>
            </a:r>
            <a:r>
              <a:rPr lang="en-US" sz="3200" baseline="30000" dirty="0"/>
              <a:t>-5</a:t>
            </a:r>
            <a:r>
              <a:rPr lang="en-US" sz="3200" dirty="0"/>
              <a:t> K, respectively. </a:t>
            </a:r>
          </a:p>
          <a:p>
            <a:r>
              <a:rPr lang="en-US" sz="3200" dirty="0"/>
              <a:t>The third law cannot be applied to the super-cooled liquids because their entropy at 0º K is probably not zero. </a:t>
            </a:r>
          </a:p>
          <a:p>
            <a:pPr marL="228600" indent="-228600" algn="r" defTabSz="914400" rtl="1" eaLnBrk="1" latinLnBrk="0" hangingPunct="1">
              <a:lnSpc>
                <a:spcPct val="90000"/>
              </a:lnSpc>
              <a:spcBef>
                <a:spcPts val="1000"/>
              </a:spcBef>
              <a:buFont typeface="Arial"/>
              <a:buChar char="•"/>
            </a:pPr>
            <a:endParaRPr lang="en-US" sz="3200" dirty="0"/>
          </a:p>
        </p:txBody>
      </p:sp>
      <p:sp>
        <p:nvSpPr>
          <p:cNvPr id="4" name="Slide Number Placeholder 3"/>
          <p:cNvSpPr>
            <a:spLocks noGrp="1"/>
          </p:cNvSpPr>
          <p:nvPr>
            <p:ph type="sldNum" sz="quarter" idx="12"/>
          </p:nvPr>
        </p:nvSpPr>
        <p:spPr/>
        <p:txBody>
          <a:bodyPr/>
          <a:lstStyle/>
          <a:p>
            <a:fld id="{FC19C6B9-E536-C746-834E-08EFB1D312F9}" type="slidenum">
              <a:rPr lang="en-US" smtClean="0"/>
              <a:t>39</a:t>
            </a:fld>
            <a:endParaRPr lang="en-US"/>
          </a:p>
        </p:txBody>
      </p:sp>
    </p:spTree>
    <p:extLst>
      <p:ext uri="{BB962C8B-B14F-4D97-AF65-F5344CB8AC3E}">
        <p14:creationId xmlns:p14="http://schemas.microsoft.com/office/powerpoint/2010/main" val="1249997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026" y="438622"/>
            <a:ext cx="10515600" cy="1325563"/>
          </a:xfrm>
        </p:spPr>
        <p:txBody>
          <a:bodyPr/>
          <a:lstStyle/>
          <a:p>
            <a:r>
              <a:rPr lang="en-US" b="1" dirty="0"/>
              <a:t>Thermodynamics</a:t>
            </a:r>
            <a:endParaRPr lang="en-US" dirty="0"/>
          </a:p>
        </p:txBody>
      </p:sp>
      <p:sp>
        <p:nvSpPr>
          <p:cNvPr id="6" name="Content Placeholder 5"/>
          <p:cNvSpPr>
            <a:spLocks noGrp="1"/>
          </p:cNvSpPr>
          <p:nvPr>
            <p:ph idx="1"/>
          </p:nvPr>
        </p:nvSpPr>
        <p:spPr>
          <a:xfrm>
            <a:off x="159026" y="1570385"/>
            <a:ext cx="12032974" cy="2142080"/>
          </a:xfrm>
        </p:spPr>
        <p:txBody>
          <a:bodyPr>
            <a:noAutofit/>
          </a:bodyPr>
          <a:lstStyle/>
          <a:p>
            <a:r>
              <a:rPr lang="en-US" sz="3200" b="1" dirty="0">
                <a:solidFill>
                  <a:schemeClr val="accent1">
                    <a:lumMod val="75000"/>
                  </a:schemeClr>
                </a:solidFill>
              </a:rPr>
              <a:t>Quantitative relationships of interconversions of various forms of </a:t>
            </a:r>
            <a:r>
              <a:rPr lang="en-US" sz="3200" b="1" u="sng" dirty="0">
                <a:solidFill>
                  <a:srgbClr val="FF0000"/>
                </a:solidFill>
              </a:rPr>
              <a:t>energy</a:t>
            </a:r>
            <a:r>
              <a:rPr lang="en-US" sz="3200" b="1" dirty="0">
                <a:solidFill>
                  <a:schemeClr val="accent1">
                    <a:lumMod val="75000"/>
                  </a:schemeClr>
                </a:solidFill>
              </a:rPr>
              <a:t>.</a:t>
            </a:r>
          </a:p>
          <a:p>
            <a:r>
              <a:rPr lang="en-US" sz="3200" b="1" dirty="0">
                <a:solidFill>
                  <a:schemeClr val="accent1">
                    <a:lumMod val="75000"/>
                  </a:schemeClr>
                </a:solidFill>
              </a:rPr>
              <a:t>Forms of energy: </a:t>
            </a:r>
            <a:r>
              <a:rPr lang="en-US" sz="3200" dirty="0"/>
              <a:t>mechanical , chemical, electrical, and radiant. </a:t>
            </a:r>
            <a:endParaRPr lang="en-US" sz="3200" b="1" dirty="0">
              <a:solidFill>
                <a:schemeClr val="accent1">
                  <a:lumMod val="75000"/>
                </a:schemeClr>
              </a:solidFill>
            </a:endParaRPr>
          </a:p>
        </p:txBody>
      </p:sp>
    </p:spTree>
    <p:extLst>
      <p:ext uri="{BB962C8B-B14F-4D97-AF65-F5344CB8AC3E}">
        <p14:creationId xmlns:p14="http://schemas.microsoft.com/office/powerpoint/2010/main" val="1220924809"/>
      </p:ext>
    </p:extLst>
  </p:cSld>
  <p:clrMapOvr>
    <a:masterClrMapping/>
  </p:clrMapOvr>
  <p:transition spd="slow">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716361" y="1049361"/>
            <a:ext cx="4276204" cy="589359"/>
          </a:xfrm>
          <a:prstGeom prst="rect">
            <a:avLst/>
          </a:prstGeom>
          <a:noFill/>
          <a:ln>
            <a:noFill/>
          </a:ln>
          <a:effectLst>
            <a:outerShdw blurRad="63500" dist="1796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spcBef>
                <a:spcPct val="0"/>
              </a:spcBef>
            </a:pPr>
            <a:r>
              <a:rPr lang="en-US" sz="3164" dirty="0">
                <a:solidFill>
                  <a:srgbClr val="0000FF"/>
                </a:solidFill>
                <a:latin typeface="Symbol" charset="0"/>
              </a:rPr>
              <a:t>D</a:t>
            </a:r>
            <a:r>
              <a:rPr lang="en-US" sz="3164" i="1" dirty="0">
                <a:solidFill>
                  <a:srgbClr val="0000FF"/>
                </a:solidFill>
              </a:rPr>
              <a:t>G, Gibbs Free Energy</a:t>
            </a:r>
            <a:endParaRPr lang="en-US" sz="2812" dirty="0">
              <a:solidFill>
                <a:srgbClr val="0000FF"/>
              </a:solidFill>
            </a:endParaRPr>
          </a:p>
        </p:txBody>
      </p:sp>
      <p:sp>
        <p:nvSpPr>
          <p:cNvPr id="7" name="Rectangle 4"/>
          <p:cNvSpPr>
            <a:spLocks noChangeArrowheads="1"/>
          </p:cNvSpPr>
          <p:nvPr/>
        </p:nvSpPr>
        <p:spPr bwMode="auto">
          <a:xfrm>
            <a:off x="4532274" y="1957565"/>
            <a:ext cx="226055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dirty="0">
                <a:solidFill>
                  <a:srgbClr val="FF3300"/>
                </a:solidFill>
                <a:latin typeface="Symbol" charset="0"/>
              </a:rPr>
              <a:t>D</a:t>
            </a:r>
            <a:r>
              <a:rPr lang="en-US" sz="2800" b="1" i="1" dirty="0">
                <a:solidFill>
                  <a:srgbClr val="FF3300"/>
                </a:solidFill>
              </a:rPr>
              <a:t>G = </a:t>
            </a:r>
            <a:r>
              <a:rPr lang="en-US" sz="2800" b="1" dirty="0">
                <a:solidFill>
                  <a:srgbClr val="FF3300"/>
                </a:solidFill>
                <a:latin typeface="Symbol" charset="0"/>
              </a:rPr>
              <a:t>D</a:t>
            </a:r>
            <a:r>
              <a:rPr lang="en-US" sz="2800" b="1" i="1" dirty="0">
                <a:solidFill>
                  <a:srgbClr val="FF3300"/>
                </a:solidFill>
              </a:rPr>
              <a:t>H - T</a:t>
            </a:r>
            <a:r>
              <a:rPr lang="en-US" sz="2800" b="1" dirty="0">
                <a:solidFill>
                  <a:srgbClr val="FF3300"/>
                </a:solidFill>
                <a:latin typeface="Symbol" charset="0"/>
              </a:rPr>
              <a:t>D</a:t>
            </a:r>
            <a:r>
              <a:rPr lang="en-US" sz="2800" b="1" i="1" dirty="0">
                <a:solidFill>
                  <a:srgbClr val="FF3300"/>
                </a:solidFill>
              </a:rPr>
              <a:t>S</a:t>
            </a:r>
            <a:endParaRPr lang="en-US" sz="2800" b="1" baseline="-25000" dirty="0"/>
          </a:p>
        </p:txBody>
      </p:sp>
      <p:sp>
        <p:nvSpPr>
          <p:cNvPr id="8" name="Text Box 6"/>
          <p:cNvSpPr txBox="1">
            <a:spLocks noChangeArrowheads="1"/>
          </p:cNvSpPr>
          <p:nvPr/>
        </p:nvSpPr>
        <p:spPr bwMode="auto">
          <a:xfrm>
            <a:off x="1616911" y="3329771"/>
            <a:ext cx="9615533" cy="4385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250" b="1" dirty="0">
                <a:solidFill>
                  <a:srgbClr val="FF3300"/>
                </a:solidFill>
                <a:latin typeface="Symbol" charset="0"/>
              </a:rPr>
              <a:t>D</a:t>
            </a:r>
            <a:r>
              <a:rPr lang="en-GB" sz="2250" b="1" dirty="0">
                <a:solidFill>
                  <a:srgbClr val="FF3300"/>
                </a:solidFill>
              </a:rPr>
              <a:t>G</a:t>
            </a:r>
            <a:r>
              <a:rPr lang="en-GB" sz="2250" b="1" dirty="0"/>
              <a:t>, indicates whether transformation is </a:t>
            </a:r>
            <a:r>
              <a:rPr lang="en-GB" sz="2250" b="1" i="1" dirty="0">
                <a:solidFill>
                  <a:srgbClr val="FF0000"/>
                </a:solidFill>
              </a:rPr>
              <a:t>thermodynamically favourable</a:t>
            </a:r>
            <a:r>
              <a:rPr lang="en-GB" sz="2250" b="1" dirty="0">
                <a:solidFill>
                  <a:srgbClr val="FF0000"/>
                </a:solidFill>
              </a:rPr>
              <a:t> </a:t>
            </a:r>
            <a:endParaRPr lang="en-US" sz="2250" dirty="0">
              <a:solidFill>
                <a:srgbClr val="FF0000"/>
              </a:solidFill>
            </a:endParaRPr>
          </a:p>
        </p:txBody>
      </p:sp>
      <p:sp>
        <p:nvSpPr>
          <p:cNvPr id="9" name="Rectangle 4"/>
          <p:cNvSpPr>
            <a:spLocks noChangeArrowheads="1"/>
          </p:cNvSpPr>
          <p:nvPr/>
        </p:nvSpPr>
        <p:spPr bwMode="auto">
          <a:xfrm>
            <a:off x="1524000" y="4087198"/>
            <a:ext cx="9144000" cy="1131079"/>
          </a:xfrm>
          <a:prstGeom prst="rect">
            <a:avLst/>
          </a:prstGeom>
          <a:solidFill>
            <a:srgbClr val="CCFFFF"/>
          </a:solidFill>
          <a:ln w="31750">
            <a:solidFill>
              <a:srgbClr val="80008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pPr>
            <a:r>
              <a:rPr lang="en-US" sz="2250" b="1" i="1" dirty="0">
                <a:solidFill>
                  <a:schemeClr val="tx2"/>
                </a:solidFill>
              </a:rPr>
              <a:t>Thermodynamic favorability = </a:t>
            </a:r>
            <a:r>
              <a:rPr lang="en-US" sz="2250" b="1" dirty="0">
                <a:solidFill>
                  <a:schemeClr val="tx2"/>
                </a:solidFill>
              </a:rPr>
              <a:t>direction which results in: </a:t>
            </a:r>
          </a:p>
          <a:p>
            <a:pPr algn="ctr">
              <a:spcBef>
                <a:spcPct val="0"/>
              </a:spcBef>
            </a:pPr>
            <a:r>
              <a:rPr lang="en-US" sz="2250" b="1" dirty="0">
                <a:solidFill>
                  <a:srgbClr val="FF3300"/>
                </a:solidFill>
                <a:latin typeface="Symbol" charset="0"/>
              </a:rPr>
              <a:t>D</a:t>
            </a:r>
            <a:r>
              <a:rPr lang="en-US" sz="2250" b="1" dirty="0">
                <a:solidFill>
                  <a:srgbClr val="FF3300"/>
                </a:solidFill>
              </a:rPr>
              <a:t>G = -</a:t>
            </a:r>
            <a:r>
              <a:rPr lang="en-US" sz="2250" b="1" dirty="0" err="1">
                <a:solidFill>
                  <a:srgbClr val="FF3300"/>
                </a:solidFill>
              </a:rPr>
              <a:t>ve</a:t>
            </a:r>
            <a:r>
              <a:rPr lang="en-US" sz="2250" b="1" dirty="0">
                <a:solidFill>
                  <a:schemeClr val="tx2"/>
                </a:solidFill>
              </a:rPr>
              <a:t> </a:t>
            </a:r>
          </a:p>
          <a:p>
            <a:pPr algn="ctr">
              <a:spcBef>
                <a:spcPct val="0"/>
              </a:spcBef>
            </a:pPr>
            <a:r>
              <a:rPr lang="en-US" sz="2250" dirty="0">
                <a:solidFill>
                  <a:schemeClr val="accent1">
                    <a:lumMod val="50000"/>
                  </a:schemeClr>
                </a:solidFill>
              </a:rPr>
              <a:t>(at constant T and P)</a:t>
            </a:r>
            <a:endParaRPr lang="en-US" sz="2250" b="1" i="1" dirty="0">
              <a:solidFill>
                <a:schemeClr val="accent1">
                  <a:lumMod val="50000"/>
                </a:schemeClr>
              </a:solidFill>
            </a:endParaRPr>
          </a:p>
        </p:txBody>
      </p:sp>
      <p:sp>
        <p:nvSpPr>
          <p:cNvPr id="2" name="TextBox 1">
            <a:extLst>
              <a:ext uri="{FF2B5EF4-FFF2-40B4-BE49-F238E27FC236}">
                <a16:creationId xmlns:a16="http://schemas.microsoft.com/office/drawing/2014/main" id="{8EDC8891-8AA8-D244-A727-6EA842634A89}"/>
              </a:ext>
            </a:extLst>
          </p:cNvPr>
          <p:cNvSpPr txBox="1"/>
          <p:nvPr/>
        </p:nvSpPr>
        <p:spPr>
          <a:xfrm>
            <a:off x="9335910" y="1620729"/>
            <a:ext cx="2122312"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IQ"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Whether the reaction is spontaneous or not</a:t>
            </a:r>
          </a:p>
        </p:txBody>
      </p:sp>
    </p:spTree>
    <p:extLst>
      <p:ext uri="{BB962C8B-B14F-4D97-AF65-F5344CB8AC3E}">
        <p14:creationId xmlns:p14="http://schemas.microsoft.com/office/powerpoint/2010/main" val="12645093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02097" y="1864459"/>
            <a:ext cx="6427787" cy="3341621"/>
            <a:chOff x="3262040" y="2788568"/>
            <a:chExt cx="6621462" cy="2733675"/>
          </a:xfrm>
        </p:grpSpPr>
        <p:grpSp>
          <p:nvGrpSpPr>
            <p:cNvPr id="6" name="Group 72"/>
            <p:cNvGrpSpPr>
              <a:grpSpLocks/>
            </p:cNvGrpSpPr>
            <p:nvPr/>
          </p:nvGrpSpPr>
          <p:grpSpPr bwMode="auto">
            <a:xfrm>
              <a:off x="3262040" y="2788568"/>
              <a:ext cx="6621462" cy="2733675"/>
              <a:chOff x="939" y="1835"/>
              <a:chExt cx="3609" cy="1490"/>
            </a:xfrm>
          </p:grpSpPr>
          <p:grpSp>
            <p:nvGrpSpPr>
              <p:cNvPr id="7" name="Group 6"/>
              <p:cNvGrpSpPr>
                <a:grpSpLocks/>
              </p:cNvGrpSpPr>
              <p:nvPr/>
            </p:nvGrpSpPr>
            <p:grpSpPr bwMode="auto">
              <a:xfrm flipH="1">
                <a:off x="3765" y="2016"/>
                <a:ext cx="783" cy="1309"/>
                <a:chOff x="2977" y="1099"/>
                <a:chExt cx="1206" cy="2016"/>
              </a:xfrm>
            </p:grpSpPr>
            <p:sp>
              <p:nvSpPr>
                <p:cNvPr id="20" name="Rectangle 7"/>
                <p:cNvSpPr>
                  <a:spLocks noChangeArrowheads="1"/>
                </p:cNvSpPr>
                <p:nvPr/>
              </p:nvSpPr>
              <p:spPr bwMode="auto">
                <a:xfrm>
                  <a:off x="2977" y="1099"/>
                  <a:ext cx="1206" cy="2016"/>
                </a:xfrm>
                <a:prstGeom prst="rect">
                  <a:avLst/>
                </a:prstGeom>
                <a:solidFill>
                  <a:srgbClr val="3399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3399FF"/>
                  </a:extrusionClr>
                </a:sp3d>
              </p:spPr>
              <p:txBody>
                <a:bodyPr>
                  <a:flatTx/>
                </a:bodyPr>
                <a:lstStyle/>
                <a:p>
                  <a:endParaRPr lang="en-US" sz="4219"/>
                </a:p>
              </p:txBody>
            </p:sp>
            <p:sp>
              <p:nvSpPr>
                <p:cNvPr id="21" name="Oval 8"/>
                <p:cNvSpPr>
                  <a:spLocks noChangeArrowheads="1"/>
                </p:cNvSpPr>
                <p:nvPr/>
              </p:nvSpPr>
              <p:spPr bwMode="auto">
                <a:xfrm>
                  <a:off x="3139" y="1903"/>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22" name="Oval 9"/>
                <p:cNvSpPr>
                  <a:spLocks noChangeArrowheads="1"/>
                </p:cNvSpPr>
                <p:nvPr/>
              </p:nvSpPr>
              <p:spPr bwMode="auto">
                <a:xfrm>
                  <a:off x="3589" y="1951"/>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23" name="Oval 10"/>
                <p:cNvSpPr>
                  <a:spLocks noChangeArrowheads="1"/>
                </p:cNvSpPr>
                <p:nvPr/>
              </p:nvSpPr>
              <p:spPr bwMode="auto">
                <a:xfrm>
                  <a:off x="3439" y="1741"/>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24" name="Oval 11"/>
                <p:cNvSpPr>
                  <a:spLocks noChangeArrowheads="1"/>
                </p:cNvSpPr>
                <p:nvPr/>
              </p:nvSpPr>
              <p:spPr bwMode="auto">
                <a:xfrm>
                  <a:off x="3187" y="1699"/>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25" name="Oval 12"/>
                <p:cNvSpPr>
                  <a:spLocks noChangeArrowheads="1"/>
                </p:cNvSpPr>
                <p:nvPr/>
              </p:nvSpPr>
              <p:spPr bwMode="auto">
                <a:xfrm>
                  <a:off x="3685" y="1801"/>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26" name="Oval 13"/>
                <p:cNvSpPr>
                  <a:spLocks noChangeArrowheads="1"/>
                </p:cNvSpPr>
                <p:nvPr/>
              </p:nvSpPr>
              <p:spPr bwMode="auto">
                <a:xfrm>
                  <a:off x="3553" y="2911"/>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27" name="Oval 14"/>
                <p:cNvSpPr>
                  <a:spLocks noChangeArrowheads="1"/>
                </p:cNvSpPr>
                <p:nvPr/>
              </p:nvSpPr>
              <p:spPr bwMode="auto">
                <a:xfrm>
                  <a:off x="3949" y="257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28" name="Oval 15"/>
                <p:cNvSpPr>
                  <a:spLocks noChangeArrowheads="1"/>
                </p:cNvSpPr>
                <p:nvPr/>
              </p:nvSpPr>
              <p:spPr bwMode="auto">
                <a:xfrm>
                  <a:off x="3613" y="2353"/>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29" name="Oval 16"/>
                <p:cNvSpPr>
                  <a:spLocks noChangeArrowheads="1"/>
                </p:cNvSpPr>
                <p:nvPr/>
              </p:nvSpPr>
              <p:spPr bwMode="auto">
                <a:xfrm>
                  <a:off x="3427" y="2107"/>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30" name="Oval 17"/>
                <p:cNvSpPr>
                  <a:spLocks noChangeArrowheads="1"/>
                </p:cNvSpPr>
                <p:nvPr/>
              </p:nvSpPr>
              <p:spPr bwMode="auto">
                <a:xfrm>
                  <a:off x="3175" y="230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31" name="Oval 18"/>
                <p:cNvSpPr>
                  <a:spLocks noChangeArrowheads="1"/>
                </p:cNvSpPr>
                <p:nvPr/>
              </p:nvSpPr>
              <p:spPr bwMode="auto">
                <a:xfrm>
                  <a:off x="3631" y="2137"/>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32" name="Oval 19"/>
                <p:cNvSpPr>
                  <a:spLocks noChangeArrowheads="1"/>
                </p:cNvSpPr>
                <p:nvPr/>
              </p:nvSpPr>
              <p:spPr bwMode="auto">
                <a:xfrm>
                  <a:off x="3199" y="2083"/>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33" name="Oval 20"/>
                <p:cNvSpPr>
                  <a:spLocks noChangeArrowheads="1"/>
                </p:cNvSpPr>
                <p:nvPr/>
              </p:nvSpPr>
              <p:spPr bwMode="auto">
                <a:xfrm>
                  <a:off x="3739" y="2821"/>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34" name="Oval 21"/>
                <p:cNvSpPr>
                  <a:spLocks noChangeArrowheads="1"/>
                </p:cNvSpPr>
                <p:nvPr/>
              </p:nvSpPr>
              <p:spPr bwMode="auto">
                <a:xfrm>
                  <a:off x="3955" y="1999"/>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35" name="Oval 22"/>
                <p:cNvSpPr>
                  <a:spLocks noChangeArrowheads="1"/>
                </p:cNvSpPr>
                <p:nvPr/>
              </p:nvSpPr>
              <p:spPr bwMode="auto">
                <a:xfrm>
                  <a:off x="3373" y="2461"/>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36" name="Oval 23"/>
                <p:cNvSpPr>
                  <a:spLocks noChangeArrowheads="1"/>
                </p:cNvSpPr>
                <p:nvPr/>
              </p:nvSpPr>
              <p:spPr bwMode="auto">
                <a:xfrm>
                  <a:off x="3145" y="2599"/>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37" name="Oval 24"/>
                <p:cNvSpPr>
                  <a:spLocks noChangeArrowheads="1"/>
                </p:cNvSpPr>
                <p:nvPr/>
              </p:nvSpPr>
              <p:spPr bwMode="auto">
                <a:xfrm>
                  <a:off x="3337" y="1903"/>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38" name="Oval 25"/>
                <p:cNvSpPr>
                  <a:spLocks noChangeArrowheads="1"/>
                </p:cNvSpPr>
                <p:nvPr/>
              </p:nvSpPr>
              <p:spPr bwMode="auto">
                <a:xfrm>
                  <a:off x="3913" y="284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39" name="Oval 26"/>
                <p:cNvSpPr>
                  <a:spLocks noChangeArrowheads="1"/>
                </p:cNvSpPr>
                <p:nvPr/>
              </p:nvSpPr>
              <p:spPr bwMode="auto">
                <a:xfrm>
                  <a:off x="3835" y="248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40" name="Oval 27"/>
                <p:cNvSpPr>
                  <a:spLocks noChangeArrowheads="1"/>
                </p:cNvSpPr>
                <p:nvPr/>
              </p:nvSpPr>
              <p:spPr bwMode="auto">
                <a:xfrm>
                  <a:off x="3037" y="1993"/>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41" name="Oval 28"/>
                <p:cNvSpPr>
                  <a:spLocks noChangeArrowheads="1"/>
                </p:cNvSpPr>
                <p:nvPr/>
              </p:nvSpPr>
              <p:spPr bwMode="auto">
                <a:xfrm>
                  <a:off x="3913" y="2239"/>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42" name="Oval 29"/>
                <p:cNvSpPr>
                  <a:spLocks noChangeArrowheads="1"/>
                </p:cNvSpPr>
                <p:nvPr/>
              </p:nvSpPr>
              <p:spPr bwMode="auto">
                <a:xfrm>
                  <a:off x="3127" y="293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43" name="Oval 30"/>
                <p:cNvSpPr>
                  <a:spLocks noChangeArrowheads="1"/>
                </p:cNvSpPr>
                <p:nvPr/>
              </p:nvSpPr>
              <p:spPr bwMode="auto">
                <a:xfrm>
                  <a:off x="3613" y="266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44" name="Oval 31"/>
                <p:cNvSpPr>
                  <a:spLocks noChangeArrowheads="1"/>
                </p:cNvSpPr>
                <p:nvPr/>
              </p:nvSpPr>
              <p:spPr bwMode="auto">
                <a:xfrm>
                  <a:off x="3805" y="200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45" name="Oval 32"/>
                <p:cNvSpPr>
                  <a:spLocks noChangeArrowheads="1"/>
                </p:cNvSpPr>
                <p:nvPr/>
              </p:nvSpPr>
              <p:spPr bwMode="auto">
                <a:xfrm>
                  <a:off x="3367" y="2749"/>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46" name="Oval 33"/>
                <p:cNvSpPr>
                  <a:spLocks noChangeArrowheads="1"/>
                </p:cNvSpPr>
                <p:nvPr/>
              </p:nvSpPr>
              <p:spPr bwMode="auto">
                <a:xfrm>
                  <a:off x="3583" y="1579"/>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47" name="Oval 34"/>
                <p:cNvSpPr>
                  <a:spLocks noChangeArrowheads="1"/>
                </p:cNvSpPr>
                <p:nvPr/>
              </p:nvSpPr>
              <p:spPr bwMode="auto">
                <a:xfrm>
                  <a:off x="3751" y="1603"/>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48" name="Oval 35"/>
                <p:cNvSpPr>
                  <a:spLocks noChangeArrowheads="1"/>
                </p:cNvSpPr>
                <p:nvPr/>
              </p:nvSpPr>
              <p:spPr bwMode="auto">
                <a:xfrm>
                  <a:off x="3079" y="1609"/>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49" name="Oval 36"/>
                <p:cNvSpPr>
                  <a:spLocks noChangeArrowheads="1"/>
                </p:cNvSpPr>
                <p:nvPr/>
              </p:nvSpPr>
              <p:spPr bwMode="auto">
                <a:xfrm>
                  <a:off x="3985" y="176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50" name="Oval 37"/>
                <p:cNvSpPr>
                  <a:spLocks noChangeArrowheads="1"/>
                </p:cNvSpPr>
                <p:nvPr/>
              </p:nvSpPr>
              <p:spPr bwMode="auto">
                <a:xfrm>
                  <a:off x="3907" y="1471"/>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51" name="Oval 38"/>
                <p:cNvSpPr>
                  <a:spLocks noChangeArrowheads="1"/>
                </p:cNvSpPr>
                <p:nvPr/>
              </p:nvSpPr>
              <p:spPr bwMode="auto">
                <a:xfrm>
                  <a:off x="4015" y="1267"/>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52" name="Oval 39"/>
                <p:cNvSpPr>
                  <a:spLocks noChangeArrowheads="1"/>
                </p:cNvSpPr>
                <p:nvPr/>
              </p:nvSpPr>
              <p:spPr bwMode="auto">
                <a:xfrm>
                  <a:off x="3037" y="1237"/>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53" name="Oval 40"/>
                <p:cNvSpPr>
                  <a:spLocks noChangeArrowheads="1"/>
                </p:cNvSpPr>
                <p:nvPr/>
              </p:nvSpPr>
              <p:spPr bwMode="auto">
                <a:xfrm>
                  <a:off x="3781" y="125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54" name="Oval 41"/>
                <p:cNvSpPr>
                  <a:spLocks noChangeArrowheads="1"/>
                </p:cNvSpPr>
                <p:nvPr/>
              </p:nvSpPr>
              <p:spPr bwMode="auto">
                <a:xfrm>
                  <a:off x="3781" y="143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55" name="Oval 42"/>
                <p:cNvSpPr>
                  <a:spLocks noChangeArrowheads="1"/>
                </p:cNvSpPr>
                <p:nvPr/>
              </p:nvSpPr>
              <p:spPr bwMode="auto">
                <a:xfrm>
                  <a:off x="3325" y="152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56" name="Oval 43"/>
                <p:cNvSpPr>
                  <a:spLocks noChangeArrowheads="1"/>
                </p:cNvSpPr>
                <p:nvPr/>
              </p:nvSpPr>
              <p:spPr bwMode="auto">
                <a:xfrm>
                  <a:off x="3151" y="1423"/>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57" name="Oval 44"/>
                <p:cNvSpPr>
                  <a:spLocks noChangeArrowheads="1"/>
                </p:cNvSpPr>
                <p:nvPr/>
              </p:nvSpPr>
              <p:spPr bwMode="auto">
                <a:xfrm>
                  <a:off x="3541" y="1369"/>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58" name="Oval 45"/>
                <p:cNvSpPr>
                  <a:spLocks noChangeArrowheads="1"/>
                </p:cNvSpPr>
                <p:nvPr/>
              </p:nvSpPr>
              <p:spPr bwMode="auto">
                <a:xfrm>
                  <a:off x="3379" y="1201"/>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59" name="Oval 46"/>
                <p:cNvSpPr>
                  <a:spLocks noChangeArrowheads="1"/>
                </p:cNvSpPr>
                <p:nvPr/>
              </p:nvSpPr>
              <p:spPr bwMode="auto">
                <a:xfrm>
                  <a:off x="3247" y="1327"/>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60" name="Oval 47"/>
                <p:cNvSpPr>
                  <a:spLocks noChangeArrowheads="1"/>
                </p:cNvSpPr>
                <p:nvPr/>
              </p:nvSpPr>
              <p:spPr bwMode="auto">
                <a:xfrm>
                  <a:off x="3367" y="2287"/>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61" name="Oval 48"/>
                <p:cNvSpPr>
                  <a:spLocks noChangeArrowheads="1"/>
                </p:cNvSpPr>
                <p:nvPr/>
              </p:nvSpPr>
              <p:spPr bwMode="auto">
                <a:xfrm>
                  <a:off x="3355" y="2905"/>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62" name="Oval 49"/>
                <p:cNvSpPr>
                  <a:spLocks noChangeArrowheads="1"/>
                </p:cNvSpPr>
                <p:nvPr/>
              </p:nvSpPr>
              <p:spPr bwMode="auto">
                <a:xfrm>
                  <a:off x="3433" y="2587"/>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63" name="Oval 50"/>
                <p:cNvSpPr>
                  <a:spLocks noChangeArrowheads="1"/>
                </p:cNvSpPr>
                <p:nvPr/>
              </p:nvSpPr>
              <p:spPr bwMode="auto">
                <a:xfrm>
                  <a:off x="3673" y="2497"/>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64" name="Oval 51"/>
                <p:cNvSpPr>
                  <a:spLocks noChangeArrowheads="1"/>
                </p:cNvSpPr>
                <p:nvPr/>
              </p:nvSpPr>
              <p:spPr bwMode="auto">
                <a:xfrm>
                  <a:off x="3769" y="2689"/>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65" name="Oval 52"/>
                <p:cNvSpPr>
                  <a:spLocks noChangeArrowheads="1"/>
                </p:cNvSpPr>
                <p:nvPr/>
              </p:nvSpPr>
              <p:spPr bwMode="auto">
                <a:xfrm>
                  <a:off x="3769" y="2311"/>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sp>
              <p:nvSpPr>
                <p:cNvPr id="66" name="Oval 53"/>
                <p:cNvSpPr>
                  <a:spLocks noChangeArrowheads="1"/>
                </p:cNvSpPr>
                <p:nvPr/>
              </p:nvSpPr>
              <p:spPr bwMode="auto">
                <a:xfrm>
                  <a:off x="3781" y="2989"/>
                  <a:ext cx="57" cy="57"/>
                </a:xfrm>
                <a:prstGeom prst="ellipse">
                  <a:avLst/>
                </a:prstGeom>
                <a:solidFill>
                  <a:srgbClr val="CCCC00"/>
                </a:solidFill>
                <a:ln w="9525">
                  <a:round/>
                  <a:headEnd/>
                  <a:tailEnd/>
                </a:ln>
                <a:scene3d>
                  <a:camera prst="legacyObliqueFron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grpSp>
          <p:grpSp>
            <p:nvGrpSpPr>
              <p:cNvPr id="8" name="Group 55"/>
              <p:cNvGrpSpPr>
                <a:grpSpLocks/>
              </p:cNvGrpSpPr>
              <p:nvPr/>
            </p:nvGrpSpPr>
            <p:grpSpPr bwMode="auto">
              <a:xfrm flipH="1">
                <a:off x="1725" y="2010"/>
                <a:ext cx="783" cy="1309"/>
                <a:chOff x="961" y="1099"/>
                <a:chExt cx="1206" cy="2016"/>
              </a:xfrm>
            </p:grpSpPr>
            <p:sp>
              <p:nvSpPr>
                <p:cNvPr id="18" name="Rectangle 56"/>
                <p:cNvSpPr>
                  <a:spLocks noChangeArrowheads="1"/>
                </p:cNvSpPr>
                <p:nvPr/>
              </p:nvSpPr>
              <p:spPr bwMode="auto">
                <a:xfrm>
                  <a:off x="961" y="1099"/>
                  <a:ext cx="1206" cy="2016"/>
                </a:xfrm>
                <a:prstGeom prst="rect">
                  <a:avLst/>
                </a:prstGeom>
                <a:solidFill>
                  <a:srgbClr val="3399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3399FF"/>
                  </a:extrusionClr>
                </a:sp3d>
              </p:spPr>
              <p:txBody>
                <a:bodyPr>
                  <a:flatTx/>
                </a:bodyPr>
                <a:lstStyle/>
                <a:p>
                  <a:endParaRPr lang="en-US" sz="4219"/>
                </a:p>
              </p:txBody>
            </p:sp>
            <p:sp>
              <p:nvSpPr>
                <p:cNvPr id="19" name="Rectangle 57"/>
                <p:cNvSpPr>
                  <a:spLocks noChangeArrowheads="1"/>
                </p:cNvSpPr>
                <p:nvPr/>
              </p:nvSpPr>
              <p:spPr bwMode="auto">
                <a:xfrm>
                  <a:off x="961" y="1099"/>
                  <a:ext cx="1206" cy="510"/>
                </a:xfrm>
                <a:prstGeom prst="rect">
                  <a:avLst/>
                </a:prstGeom>
                <a:solidFill>
                  <a:srgbClr val="CCCC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CC00"/>
                  </a:extrusionClr>
                </a:sp3d>
              </p:spPr>
              <p:txBody>
                <a:bodyPr>
                  <a:flatTx/>
                </a:bodyPr>
                <a:lstStyle/>
                <a:p>
                  <a:endParaRPr lang="en-US" sz="4219"/>
                </a:p>
              </p:txBody>
            </p:sp>
          </p:grpSp>
          <p:sp>
            <p:nvSpPr>
              <p:cNvPr id="9" name="Line 58"/>
              <p:cNvSpPr>
                <a:spLocks noChangeShapeType="1"/>
              </p:cNvSpPr>
              <p:nvPr/>
            </p:nvSpPr>
            <p:spPr bwMode="auto">
              <a:xfrm flipH="1">
                <a:off x="1729" y="2395"/>
                <a:ext cx="779" cy="0"/>
              </a:xfrm>
              <a:prstGeom prst="line">
                <a:avLst/>
              </a:prstGeom>
              <a:noFill/>
              <a:ln w="28575">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sz="4219"/>
              </a:p>
            </p:txBody>
          </p:sp>
          <p:sp>
            <p:nvSpPr>
              <p:cNvPr id="10" name="Line 59"/>
              <p:cNvSpPr>
                <a:spLocks noChangeShapeType="1"/>
              </p:cNvSpPr>
              <p:nvPr/>
            </p:nvSpPr>
            <p:spPr bwMode="auto">
              <a:xfrm flipH="1">
                <a:off x="2495" y="2281"/>
                <a:ext cx="111" cy="120"/>
              </a:xfrm>
              <a:prstGeom prst="line">
                <a:avLst/>
              </a:prstGeom>
              <a:noFill/>
              <a:ln w="28575">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sz="4219"/>
              </a:p>
            </p:txBody>
          </p:sp>
          <p:sp>
            <p:nvSpPr>
              <p:cNvPr id="11" name="Line 60"/>
              <p:cNvSpPr>
                <a:spLocks noChangeShapeType="1"/>
              </p:cNvSpPr>
              <p:nvPr/>
            </p:nvSpPr>
            <p:spPr bwMode="auto">
              <a:xfrm flipH="1" flipV="1">
                <a:off x="2527" y="2009"/>
                <a:ext cx="0" cy="327"/>
              </a:xfrm>
              <a:prstGeom prst="line">
                <a:avLst/>
              </a:prstGeom>
              <a:noFill/>
              <a:ln w="28575">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sz="4219"/>
              </a:p>
            </p:txBody>
          </p:sp>
          <p:sp>
            <p:nvSpPr>
              <p:cNvPr id="12" name="Text Box 62"/>
              <p:cNvSpPr txBox="1">
                <a:spLocks noChangeArrowheads="1"/>
              </p:cNvSpPr>
              <p:nvPr/>
            </p:nvSpPr>
            <p:spPr bwMode="auto">
              <a:xfrm flipH="1">
                <a:off x="1102" y="2063"/>
                <a:ext cx="563"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en-GB" sz="2250" b="1">
                    <a:solidFill>
                      <a:srgbClr val="CCCC00"/>
                    </a:solidFill>
                  </a:rPr>
                  <a:t>OIL</a:t>
                </a:r>
                <a:endParaRPr lang="en-GB" sz="2812" b="1">
                  <a:latin typeface="Times New Roman" charset="0"/>
                </a:endParaRPr>
              </a:p>
            </p:txBody>
          </p:sp>
          <p:sp>
            <p:nvSpPr>
              <p:cNvPr id="13" name="Text Box 63"/>
              <p:cNvSpPr txBox="1">
                <a:spLocks noChangeArrowheads="1"/>
              </p:cNvSpPr>
              <p:nvPr/>
            </p:nvSpPr>
            <p:spPr bwMode="auto">
              <a:xfrm flipH="1">
                <a:off x="939" y="2693"/>
                <a:ext cx="848"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en-GB" sz="2250" b="1">
                    <a:solidFill>
                      <a:srgbClr val="3399FF"/>
                    </a:solidFill>
                  </a:rPr>
                  <a:t>WATER</a:t>
                </a:r>
                <a:endParaRPr lang="en-US" sz="2812">
                  <a:latin typeface="Arial" charset="0"/>
                </a:endParaRPr>
              </a:p>
            </p:txBody>
          </p:sp>
          <p:sp>
            <p:nvSpPr>
              <p:cNvPr id="14" name="Text Box 64"/>
              <p:cNvSpPr txBox="1">
                <a:spLocks noChangeArrowheads="1"/>
              </p:cNvSpPr>
              <p:nvPr/>
            </p:nvSpPr>
            <p:spPr bwMode="auto">
              <a:xfrm flipH="1">
                <a:off x="3016" y="1835"/>
                <a:ext cx="415" cy="1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en-GB" sz="2250" b="1" dirty="0"/>
                  <a:t>mix</a:t>
                </a:r>
                <a:endParaRPr lang="en-GB" sz="2812" b="1" dirty="0">
                  <a:latin typeface="Times New Roman" charset="0"/>
                </a:endParaRPr>
              </a:p>
            </p:txBody>
          </p:sp>
          <p:sp>
            <p:nvSpPr>
              <p:cNvPr id="15" name="Line 65"/>
              <p:cNvSpPr>
                <a:spLocks noChangeShapeType="1"/>
              </p:cNvSpPr>
              <p:nvPr/>
            </p:nvSpPr>
            <p:spPr bwMode="auto">
              <a:xfrm flipV="1">
                <a:off x="2932" y="2410"/>
                <a:ext cx="674" cy="1"/>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sz="4219"/>
              </a:p>
            </p:txBody>
          </p:sp>
          <p:sp>
            <p:nvSpPr>
              <p:cNvPr id="17" name="Text Box 71"/>
              <p:cNvSpPr txBox="1">
                <a:spLocks noChangeArrowheads="1"/>
              </p:cNvSpPr>
              <p:nvPr/>
            </p:nvSpPr>
            <p:spPr bwMode="auto">
              <a:xfrm>
                <a:off x="2848" y="2080"/>
                <a:ext cx="768" cy="2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531" b="1" i="1" dirty="0"/>
                  <a:t>w = +</a:t>
                </a:r>
                <a:r>
                  <a:rPr lang="en-US" sz="2531" b="1" i="1" dirty="0" err="1"/>
                  <a:t>ve</a:t>
                </a:r>
                <a:endParaRPr lang="en-US" sz="4219" dirty="0"/>
              </a:p>
            </p:txBody>
          </p:sp>
        </p:grpSp>
        <p:sp>
          <p:nvSpPr>
            <p:cNvPr id="67" name="Line 65"/>
            <p:cNvSpPr>
              <a:spLocks noChangeShapeType="1"/>
            </p:cNvSpPr>
            <p:nvPr/>
          </p:nvSpPr>
          <p:spPr bwMode="auto">
            <a:xfrm flipH="1">
              <a:off x="6934447" y="4372745"/>
              <a:ext cx="1224135" cy="0"/>
            </a:xfrm>
            <a:prstGeom prst="line">
              <a:avLst/>
            </a:prstGeom>
            <a:noFill/>
            <a:ln w="38100">
              <a:solidFill>
                <a:srgbClr val="80008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sz="4219"/>
            </a:p>
          </p:txBody>
        </p:sp>
        <p:sp>
          <p:nvSpPr>
            <p:cNvPr id="68" name="Text Box 71"/>
            <p:cNvSpPr txBox="1">
              <a:spLocks noChangeArrowheads="1"/>
            </p:cNvSpPr>
            <p:nvPr/>
          </p:nvSpPr>
          <p:spPr bwMode="auto">
            <a:xfrm>
              <a:off x="6790432" y="4588768"/>
              <a:ext cx="1409056" cy="3941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531" b="1" i="1" dirty="0"/>
                <a:t>w = -</a:t>
              </a:r>
              <a:r>
                <a:rPr lang="en-US" sz="2531" b="1" i="1" dirty="0" err="1"/>
                <a:t>ve</a:t>
              </a:r>
              <a:endParaRPr lang="en-US" sz="4219" dirty="0"/>
            </a:p>
          </p:txBody>
        </p:sp>
      </p:grpSp>
      <p:sp>
        <p:nvSpPr>
          <p:cNvPr id="3" name="TextBox 2"/>
          <p:cNvSpPr txBox="1"/>
          <p:nvPr/>
        </p:nvSpPr>
        <p:spPr>
          <a:xfrm>
            <a:off x="673768" y="1187116"/>
            <a:ext cx="4811778" cy="4154984"/>
          </a:xfrm>
          <a:prstGeom prst="rect">
            <a:avLst/>
          </a:prstGeom>
          <a:noFill/>
        </p:spPr>
        <p:txBody>
          <a:bodyPr wrap="square" rtlCol="0">
            <a:spAutoFit/>
          </a:bodyPr>
          <a:lstStyle/>
          <a:p>
            <a:pPr algn="just"/>
            <a:r>
              <a:rPr lang="en-US" sz="2400" dirty="0">
                <a:solidFill>
                  <a:srgbClr val="0000FF"/>
                </a:solidFill>
                <a:latin typeface="Symbol" charset="0"/>
              </a:rPr>
              <a:t>D</a:t>
            </a:r>
            <a:r>
              <a:rPr lang="en-US" sz="2400" dirty="0">
                <a:solidFill>
                  <a:srgbClr val="0000FF"/>
                </a:solidFill>
              </a:rPr>
              <a:t>G = 0, equilibrium = </a:t>
            </a:r>
            <a:r>
              <a:rPr lang="en-US" sz="2400" dirty="0"/>
              <a:t>When net work can no longer be obtained from a process </a:t>
            </a:r>
          </a:p>
          <a:p>
            <a:pPr algn="just"/>
            <a:endParaRPr lang="en-US" sz="2400" dirty="0">
              <a:solidFill>
                <a:srgbClr val="0000FF"/>
              </a:solidFill>
            </a:endParaRPr>
          </a:p>
          <a:p>
            <a:pPr algn="just"/>
            <a:r>
              <a:rPr lang="en-US" sz="2400" dirty="0">
                <a:solidFill>
                  <a:srgbClr val="0000FF"/>
                </a:solidFill>
                <a:latin typeface="Symbol" charset="0"/>
              </a:rPr>
              <a:t>D</a:t>
            </a:r>
            <a:r>
              <a:rPr lang="en-US" sz="2400" dirty="0">
                <a:solidFill>
                  <a:srgbClr val="0000FF"/>
                </a:solidFill>
              </a:rPr>
              <a:t>G = -</a:t>
            </a:r>
            <a:r>
              <a:rPr lang="en-US" sz="2400" dirty="0" err="1">
                <a:solidFill>
                  <a:srgbClr val="0000FF"/>
                </a:solidFill>
              </a:rPr>
              <a:t>ve</a:t>
            </a:r>
            <a:r>
              <a:rPr lang="en-US" sz="2400" dirty="0">
                <a:solidFill>
                  <a:srgbClr val="0000FF"/>
                </a:solidFill>
              </a:rPr>
              <a:t>, Spontaneous process</a:t>
            </a:r>
          </a:p>
          <a:p>
            <a:pPr algn="just"/>
            <a:endParaRPr lang="en-US" sz="2400" dirty="0">
              <a:solidFill>
                <a:srgbClr val="0000FF"/>
              </a:solidFill>
            </a:endParaRPr>
          </a:p>
          <a:p>
            <a:pPr algn="just"/>
            <a:r>
              <a:rPr lang="en-US" sz="2400" dirty="0">
                <a:solidFill>
                  <a:srgbClr val="0000FF"/>
                </a:solidFill>
                <a:latin typeface="Symbol" charset="0"/>
              </a:rPr>
              <a:t>D</a:t>
            </a:r>
            <a:r>
              <a:rPr lang="en-US" sz="2400" dirty="0">
                <a:solidFill>
                  <a:srgbClr val="0000FF"/>
                </a:solidFill>
              </a:rPr>
              <a:t>G = +</a:t>
            </a:r>
            <a:r>
              <a:rPr lang="en-US" sz="2400" dirty="0" err="1">
                <a:solidFill>
                  <a:srgbClr val="0000FF"/>
                </a:solidFill>
              </a:rPr>
              <a:t>ve</a:t>
            </a:r>
            <a:r>
              <a:rPr lang="en-US" sz="2400" dirty="0">
                <a:solidFill>
                  <a:srgbClr val="0000FF"/>
                </a:solidFill>
              </a:rPr>
              <a:t>, </a:t>
            </a:r>
            <a:r>
              <a:rPr lang="en-US" sz="2400" dirty="0"/>
              <a:t>When</a:t>
            </a:r>
            <a:r>
              <a:rPr lang="en-US" sz="2400" dirty="0">
                <a:solidFill>
                  <a:srgbClr val="0000FF"/>
                </a:solidFill>
              </a:rPr>
              <a:t> the </a:t>
            </a:r>
            <a:r>
              <a:rPr lang="en-US" sz="2400" dirty="0"/>
              <a:t>network must be absorbed for the reaction to proceed, and accordingly it is non-spontaneous. </a:t>
            </a:r>
          </a:p>
          <a:p>
            <a:endParaRPr lang="en-US" sz="2400" dirty="0"/>
          </a:p>
        </p:txBody>
      </p:sp>
    </p:spTree>
    <p:extLst>
      <p:ext uri="{BB962C8B-B14F-4D97-AF65-F5344CB8AC3E}">
        <p14:creationId xmlns:p14="http://schemas.microsoft.com/office/powerpoint/2010/main" val="1252470145"/>
      </p:ext>
    </p:extLst>
  </p:cSld>
  <p:clrMapOvr>
    <a:masterClrMapping/>
  </p:clrMapOvr>
  <p:transition spd="slow">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5" y="370966"/>
            <a:ext cx="10515600" cy="1325563"/>
          </a:xfrm>
        </p:spPr>
        <p:txBody>
          <a:bodyPr/>
          <a:lstStyle/>
          <a:p>
            <a:r>
              <a:rPr lang="en-US" b="1" dirty="0">
                <a:solidFill>
                  <a:schemeClr val="accent1">
                    <a:lumMod val="75000"/>
                  </a:schemeClr>
                </a:solidFill>
              </a:rPr>
              <a:t>Case study</a:t>
            </a:r>
          </a:p>
        </p:txBody>
      </p:sp>
      <p:sp>
        <p:nvSpPr>
          <p:cNvPr id="3" name="Content Placeholder 2"/>
          <p:cNvSpPr>
            <a:spLocks noGrp="1"/>
          </p:cNvSpPr>
          <p:nvPr>
            <p:ph idx="1"/>
          </p:nvPr>
        </p:nvSpPr>
        <p:spPr>
          <a:xfrm>
            <a:off x="272716" y="1475875"/>
            <a:ext cx="11919284" cy="2743199"/>
          </a:xfrm>
        </p:spPr>
        <p:txBody>
          <a:bodyPr/>
          <a:lstStyle/>
          <a:p>
            <a:r>
              <a:rPr lang="en-US" dirty="0"/>
              <a:t>Conversion of ice into water at 25ºC requires an absorption of heat of </a:t>
            </a:r>
            <a:r>
              <a:rPr lang="en-US" b="1" dirty="0">
                <a:highlight>
                  <a:srgbClr val="FFFF00"/>
                </a:highlight>
              </a:rPr>
              <a:t>1650 </a:t>
            </a:r>
            <a:r>
              <a:rPr lang="en-US" b="1" dirty="0" err="1">
                <a:highlight>
                  <a:srgbClr val="FFFF00"/>
                </a:highlight>
              </a:rPr>
              <a:t>cal</a:t>
            </a:r>
            <a:r>
              <a:rPr lang="en-US" b="1" dirty="0">
                <a:highlight>
                  <a:srgbClr val="FFFF00"/>
                </a:highlight>
              </a:rPr>
              <a:t>/mole</a:t>
            </a:r>
            <a:r>
              <a:rPr lang="en-US" dirty="0"/>
              <a:t>, the reaction leads to a more probable arrangement of the molecules; that is, an increased freedom of molecular movement. Hence, the entropy increases, and </a:t>
            </a:r>
            <a:r>
              <a:rPr lang="en-US" dirty="0">
                <a:solidFill>
                  <a:srgbClr val="0000FF"/>
                </a:solidFill>
                <a:highlight>
                  <a:srgbClr val="FFFF00"/>
                </a:highlight>
                <a:latin typeface="Symbol" charset="0"/>
              </a:rPr>
              <a:t>D</a:t>
            </a:r>
            <a:r>
              <a:rPr lang="en-US" i="1" dirty="0">
                <a:highlight>
                  <a:srgbClr val="FFFF00"/>
                </a:highlight>
              </a:rPr>
              <a:t>S </a:t>
            </a:r>
            <a:r>
              <a:rPr lang="en-US" dirty="0">
                <a:highlight>
                  <a:srgbClr val="FFFF00"/>
                </a:highlight>
              </a:rPr>
              <a:t>= </a:t>
            </a:r>
            <a:r>
              <a:rPr lang="en-US" b="1" dirty="0">
                <a:highlight>
                  <a:srgbClr val="FFFF00"/>
                </a:highlight>
              </a:rPr>
              <a:t>6 </a:t>
            </a:r>
            <a:r>
              <a:rPr lang="en-US" b="1" dirty="0" err="1">
                <a:highlight>
                  <a:srgbClr val="FFFF00"/>
                </a:highlight>
              </a:rPr>
              <a:t>cal</a:t>
            </a:r>
            <a:r>
              <a:rPr lang="en-US" b="1" dirty="0">
                <a:highlight>
                  <a:srgbClr val="FFFF00"/>
                </a:highlight>
              </a:rPr>
              <a:t>/mole </a:t>
            </a:r>
            <a:r>
              <a:rPr lang="en-US" b="1" dirty="0" err="1">
                <a:highlight>
                  <a:srgbClr val="FFFF00"/>
                </a:highlight>
              </a:rPr>
              <a:t>deg</a:t>
            </a:r>
            <a:r>
              <a:rPr lang="en-US" b="1" dirty="0">
                <a:highlight>
                  <a:srgbClr val="FFFF00"/>
                </a:highlight>
              </a:rPr>
              <a:t> </a:t>
            </a:r>
            <a:r>
              <a:rPr lang="en-US" dirty="0"/>
              <a:t>is sufficiently positive to make </a:t>
            </a:r>
            <a:r>
              <a:rPr lang="en-US" dirty="0">
                <a:solidFill>
                  <a:srgbClr val="0000FF"/>
                </a:solidFill>
                <a:latin typeface="Symbol" charset="0"/>
              </a:rPr>
              <a:t>D</a:t>
            </a:r>
            <a:r>
              <a:rPr lang="en-US" i="1" dirty="0"/>
              <a:t>G </a:t>
            </a:r>
            <a:r>
              <a:rPr lang="en-US" b="1" dirty="0"/>
              <a:t>negative</a:t>
            </a:r>
            <a:r>
              <a:rPr lang="en-US" dirty="0"/>
              <a:t>, despite the positive value of </a:t>
            </a:r>
            <a:r>
              <a:rPr lang="en-US" dirty="0">
                <a:solidFill>
                  <a:srgbClr val="0000FF"/>
                </a:solidFill>
                <a:latin typeface="Symbol" charset="0"/>
              </a:rPr>
              <a:t>D</a:t>
            </a:r>
            <a:r>
              <a:rPr lang="en-US" dirty="0"/>
              <a:t>H.</a:t>
            </a:r>
          </a:p>
          <a:p>
            <a:endParaRPr lang="en-US" dirty="0"/>
          </a:p>
        </p:txBody>
      </p:sp>
      <p:sp>
        <p:nvSpPr>
          <p:cNvPr id="4" name="Slide Number Placeholder 3"/>
          <p:cNvSpPr>
            <a:spLocks noGrp="1"/>
          </p:cNvSpPr>
          <p:nvPr>
            <p:ph type="sldNum" sz="quarter" idx="12"/>
          </p:nvPr>
        </p:nvSpPr>
        <p:spPr/>
        <p:txBody>
          <a:bodyPr/>
          <a:lstStyle/>
          <a:p>
            <a:fld id="{FC19C6B9-E536-C746-834E-08EFB1D312F9}" type="slidenum">
              <a:rPr lang="en-US" smtClean="0"/>
              <a:t>42</a:t>
            </a:fld>
            <a:endParaRPr lang="en-US"/>
          </a:p>
        </p:txBody>
      </p:sp>
      <p:sp>
        <p:nvSpPr>
          <p:cNvPr id="6" name="TextBox 5"/>
          <p:cNvSpPr txBox="1"/>
          <p:nvPr/>
        </p:nvSpPr>
        <p:spPr>
          <a:xfrm>
            <a:off x="9248270" y="4588040"/>
            <a:ext cx="3441032" cy="954107"/>
          </a:xfrm>
          <a:prstGeom prst="rect">
            <a:avLst/>
          </a:prstGeom>
          <a:noFill/>
        </p:spPr>
        <p:txBody>
          <a:bodyPr wrap="square" rtlCol="0">
            <a:spAutoFit/>
          </a:bodyPr>
          <a:lstStyle/>
          <a:p>
            <a:r>
              <a:rPr lang="en-US" sz="2800" b="1" dirty="0"/>
              <a:t>25</a:t>
            </a:r>
            <a:r>
              <a:rPr lang="en-US" sz="2800" dirty="0"/>
              <a:t>º</a:t>
            </a:r>
            <a:r>
              <a:rPr lang="en-US" sz="2800" b="1" dirty="0"/>
              <a:t>C,</a:t>
            </a:r>
          </a:p>
          <a:p>
            <a:r>
              <a:rPr lang="en-US" sz="2800" b="1" dirty="0">
                <a:solidFill>
                  <a:srgbClr val="0000FF"/>
                </a:solidFill>
                <a:latin typeface="Symbol" charset="0"/>
              </a:rPr>
              <a:t>D</a:t>
            </a:r>
            <a:r>
              <a:rPr lang="en-US" sz="2800" b="1" dirty="0"/>
              <a:t>H= 1650 </a:t>
            </a:r>
            <a:r>
              <a:rPr lang="en-US" sz="2800" b="1" dirty="0" err="1"/>
              <a:t>cal</a:t>
            </a:r>
            <a:r>
              <a:rPr lang="en-US" sz="2800" b="1" dirty="0"/>
              <a:t>/mole</a:t>
            </a:r>
          </a:p>
        </p:txBody>
      </p:sp>
      <p:grpSp>
        <p:nvGrpSpPr>
          <p:cNvPr id="9" name="Group 8"/>
          <p:cNvGrpSpPr/>
          <p:nvPr/>
        </p:nvGrpSpPr>
        <p:grpSpPr>
          <a:xfrm>
            <a:off x="2662989" y="4212982"/>
            <a:ext cx="6641432" cy="2143368"/>
            <a:chOff x="2662989" y="4212982"/>
            <a:chExt cx="6641432" cy="2143368"/>
          </a:xfrm>
        </p:grpSpPr>
        <p:pic>
          <p:nvPicPr>
            <p:cNvPr id="5" name="Picture 4"/>
            <p:cNvPicPr>
              <a:picLocks noChangeAspect="1"/>
            </p:cNvPicPr>
            <p:nvPr/>
          </p:nvPicPr>
          <p:blipFill rotWithShape="1">
            <a:blip r:embed="rId3"/>
            <a:srcRect l="5527" t="10999" r="40000"/>
            <a:stretch/>
          </p:blipFill>
          <p:spPr>
            <a:xfrm>
              <a:off x="2662989" y="4212982"/>
              <a:ext cx="6641432" cy="2143368"/>
            </a:xfrm>
            <a:prstGeom prst="rect">
              <a:avLst/>
            </a:prstGeom>
          </p:spPr>
        </p:pic>
        <p:sp>
          <p:nvSpPr>
            <p:cNvPr id="7" name="TextBox 6"/>
            <p:cNvSpPr txBox="1"/>
            <p:nvPr/>
          </p:nvSpPr>
          <p:spPr>
            <a:xfrm>
              <a:off x="5029200" y="5083962"/>
              <a:ext cx="2173705" cy="368357"/>
            </a:xfrm>
            <a:prstGeom prst="rect">
              <a:avLst/>
            </a:prstGeom>
            <a:solidFill>
              <a:schemeClr val="bg1"/>
            </a:solidFill>
          </p:spPr>
          <p:txBody>
            <a:bodyPr wrap="square" rtlCol="0">
              <a:spAutoFit/>
            </a:bodyPr>
            <a:lstStyle/>
            <a:p>
              <a:r>
                <a:rPr lang="en-US" b="1" dirty="0">
                  <a:solidFill>
                    <a:srgbClr val="0000FF"/>
                  </a:solidFill>
                  <a:latin typeface="Symbol" charset="0"/>
                </a:rPr>
                <a:t>D</a:t>
              </a:r>
              <a:r>
                <a:rPr lang="en-US" b="1" dirty="0"/>
                <a:t>S= 6 </a:t>
              </a:r>
              <a:r>
                <a:rPr lang="en-US" b="1" dirty="0" err="1"/>
                <a:t>cal</a:t>
              </a:r>
              <a:r>
                <a:rPr lang="en-US" b="1" dirty="0"/>
                <a:t>/mole. </a:t>
              </a:r>
              <a:r>
                <a:rPr lang="en-US" b="1" dirty="0" err="1"/>
                <a:t>deg</a:t>
              </a:r>
              <a:endParaRPr lang="en-US" b="1" dirty="0"/>
            </a:p>
          </p:txBody>
        </p:sp>
      </p:grpSp>
      <p:sp>
        <p:nvSpPr>
          <p:cNvPr id="8" name="TextBox 7"/>
          <p:cNvSpPr txBox="1"/>
          <p:nvPr/>
        </p:nvSpPr>
        <p:spPr>
          <a:xfrm>
            <a:off x="36095" y="4805988"/>
            <a:ext cx="3445042" cy="954107"/>
          </a:xfrm>
          <a:prstGeom prst="rect">
            <a:avLst/>
          </a:prstGeom>
          <a:noFill/>
        </p:spPr>
        <p:txBody>
          <a:bodyPr wrap="square" rtlCol="0">
            <a:spAutoFit/>
          </a:bodyPr>
          <a:lstStyle/>
          <a:p>
            <a:r>
              <a:rPr lang="en-US" sz="2800" b="1" dirty="0">
                <a:solidFill>
                  <a:srgbClr val="0000FF"/>
                </a:solidFill>
                <a:latin typeface="Symbol" charset="0"/>
              </a:rPr>
              <a:t>D</a:t>
            </a:r>
            <a:r>
              <a:rPr lang="en-US" sz="2800" b="1" dirty="0"/>
              <a:t>G= -138 </a:t>
            </a:r>
            <a:r>
              <a:rPr lang="en-US" sz="2800" b="1" dirty="0" err="1"/>
              <a:t>cal</a:t>
            </a:r>
            <a:r>
              <a:rPr lang="en-US" sz="2800" b="1" dirty="0"/>
              <a:t>/mole</a:t>
            </a:r>
          </a:p>
          <a:p>
            <a:endParaRPr lang="en-US" sz="2800" b="1" dirty="0"/>
          </a:p>
        </p:txBody>
      </p:sp>
    </p:spTree>
    <p:extLst>
      <p:ext uri="{BB962C8B-B14F-4D97-AF65-F5344CB8AC3E}">
        <p14:creationId xmlns:p14="http://schemas.microsoft.com/office/powerpoint/2010/main" val="37662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84" y="403051"/>
            <a:ext cx="10515600" cy="1325563"/>
          </a:xfrm>
        </p:spPr>
        <p:txBody>
          <a:bodyPr/>
          <a:lstStyle/>
          <a:p>
            <a:r>
              <a:rPr lang="en-US" b="1" dirty="0">
                <a:solidFill>
                  <a:schemeClr val="accent1">
                    <a:lumMod val="75000"/>
                  </a:schemeClr>
                </a:solidFill>
              </a:rPr>
              <a:t>Case Study</a:t>
            </a:r>
          </a:p>
        </p:txBody>
      </p:sp>
      <p:sp>
        <p:nvSpPr>
          <p:cNvPr id="3" name="Content Placeholder 2"/>
          <p:cNvSpPr>
            <a:spLocks noGrp="1"/>
          </p:cNvSpPr>
          <p:nvPr>
            <p:ph idx="1"/>
          </p:nvPr>
        </p:nvSpPr>
        <p:spPr>
          <a:xfrm>
            <a:off x="260683" y="1471254"/>
            <a:ext cx="11802979" cy="2122178"/>
          </a:xfrm>
        </p:spPr>
        <p:txBody>
          <a:bodyPr>
            <a:normAutofit/>
          </a:bodyPr>
          <a:lstStyle/>
          <a:p>
            <a:r>
              <a:rPr lang="en-US" dirty="0"/>
              <a:t>Some association reactions are accompanied by a </a:t>
            </a:r>
            <a:r>
              <a:rPr lang="en-US" b="1" u="sng" dirty="0">
                <a:solidFill>
                  <a:schemeClr val="accent1">
                    <a:lumMod val="75000"/>
                  </a:schemeClr>
                </a:solidFill>
              </a:rPr>
              <a:t>decrease</a:t>
            </a:r>
            <a:r>
              <a:rPr lang="en-US" dirty="0"/>
              <a:t> in entropy, and they occur in spite of the </a:t>
            </a:r>
            <a:r>
              <a:rPr lang="en-US" b="1" u="sng" dirty="0">
                <a:solidFill>
                  <a:schemeClr val="accent1">
                    <a:lumMod val="75000"/>
                  </a:schemeClr>
                </a:solidFill>
              </a:rPr>
              <a:t>negative</a:t>
            </a:r>
            <a:r>
              <a:rPr lang="en-US" dirty="0"/>
              <a:t> </a:t>
            </a:r>
            <a:r>
              <a:rPr lang="en-US" dirty="0">
                <a:solidFill>
                  <a:srgbClr val="0000FF"/>
                </a:solidFill>
                <a:latin typeface="Symbol" charset="0"/>
              </a:rPr>
              <a:t>D</a:t>
            </a:r>
            <a:r>
              <a:rPr lang="en-US" i="1" dirty="0"/>
              <a:t>S </a:t>
            </a:r>
            <a:r>
              <a:rPr lang="en-US" dirty="0"/>
              <a:t>only because the heat of reaction is sufficiently </a:t>
            </a:r>
            <a:r>
              <a:rPr lang="en-US" b="1" u="sng" dirty="0">
                <a:solidFill>
                  <a:schemeClr val="accent1">
                    <a:lumMod val="75000"/>
                  </a:schemeClr>
                </a:solidFill>
              </a:rPr>
              <a:t>negative</a:t>
            </a:r>
            <a:r>
              <a:rPr lang="en-US" dirty="0"/>
              <a:t>. For example, the Lewis acid-base reaction by which iodine is rendered soluble in aqueous solution, </a:t>
            </a:r>
          </a:p>
          <a:p>
            <a:endParaRPr lang="en-US" dirty="0"/>
          </a:p>
        </p:txBody>
      </p:sp>
      <p:sp>
        <p:nvSpPr>
          <p:cNvPr id="4" name="Slide Number Placeholder 3"/>
          <p:cNvSpPr>
            <a:spLocks noGrp="1"/>
          </p:cNvSpPr>
          <p:nvPr>
            <p:ph type="sldNum" sz="quarter" idx="12"/>
          </p:nvPr>
        </p:nvSpPr>
        <p:spPr/>
        <p:txBody>
          <a:bodyPr/>
          <a:lstStyle/>
          <a:p>
            <a:fld id="{FC19C6B9-E536-C746-834E-08EFB1D312F9}" type="slidenum">
              <a:rPr lang="en-US" smtClean="0"/>
              <a:t>43</a:t>
            </a:fld>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649705" y="3261373"/>
            <a:ext cx="9737558" cy="3168570"/>
          </a:xfrm>
          <a:prstGeom prst="rect">
            <a:avLst/>
          </a:prstGeom>
        </p:spPr>
      </p:pic>
    </p:spTree>
    <p:extLst>
      <p:ext uri="{BB962C8B-B14F-4D97-AF65-F5344CB8AC3E}">
        <p14:creationId xmlns:p14="http://schemas.microsoft.com/office/powerpoint/2010/main" val="489999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37" y="387008"/>
            <a:ext cx="10515600" cy="1325563"/>
          </a:xfrm>
        </p:spPr>
        <p:txBody>
          <a:bodyPr/>
          <a:lstStyle/>
          <a:p>
            <a:r>
              <a:rPr lang="en-US" b="1" dirty="0">
                <a:solidFill>
                  <a:schemeClr val="accent1">
                    <a:lumMod val="75000"/>
                  </a:schemeClr>
                </a:solidFill>
              </a:rPr>
              <a:t>Case study</a:t>
            </a:r>
          </a:p>
        </p:txBody>
      </p:sp>
      <p:sp>
        <p:nvSpPr>
          <p:cNvPr id="3" name="Content Placeholder 2"/>
          <p:cNvSpPr>
            <a:spLocks noGrp="1"/>
          </p:cNvSpPr>
          <p:nvPr>
            <p:ph idx="1"/>
          </p:nvPr>
        </p:nvSpPr>
        <p:spPr>
          <a:xfrm>
            <a:off x="-1" y="1507959"/>
            <a:ext cx="11967411" cy="5213516"/>
          </a:xfrm>
        </p:spPr>
        <p:txBody>
          <a:bodyPr>
            <a:normAutofit/>
          </a:bodyPr>
          <a:lstStyle/>
          <a:p>
            <a:r>
              <a:rPr lang="en-US" sz="3200" dirty="0">
                <a:latin typeface="Times New Roman" panose="02020603050405020304" pitchFamily="18" charset="0"/>
                <a:cs typeface="Times New Roman" panose="02020603050405020304" pitchFamily="18" charset="0"/>
              </a:rPr>
              <a:t>Formation of complexes: Many of the of complexes form in solution with a concurrent </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absorption of heat</a:t>
            </a:r>
            <a:r>
              <a:rPr lang="en-US" sz="3200" dirty="0">
                <a:latin typeface="Times New Roman" panose="02020603050405020304" pitchFamily="18" charset="0"/>
                <a:cs typeface="Times New Roman" panose="02020603050405020304" pitchFamily="18" charset="0"/>
              </a:rPr>
              <a:t>, and the processes are spontaneous only because the entropy change is </a:t>
            </a:r>
            <a:r>
              <a:rPr lang="en-US" sz="3200" b="1" u="sng" dirty="0">
                <a:solidFill>
                  <a:schemeClr val="accent1">
                    <a:lumMod val="75000"/>
                  </a:schemeClr>
                </a:solidFill>
                <a:latin typeface="Times New Roman" panose="02020603050405020304" pitchFamily="18" charset="0"/>
                <a:cs typeface="Times New Roman" panose="02020603050405020304" pitchFamily="18" charset="0"/>
              </a:rPr>
              <a:t>positive</a:t>
            </a:r>
            <a:r>
              <a:rPr lang="en-US" sz="3200" dirty="0">
                <a:latin typeface="Times New Roman" panose="02020603050405020304" pitchFamily="18" charset="0"/>
                <a:cs typeface="Times New Roman" panose="02020603050405020304" pitchFamily="18" charset="0"/>
              </a:rPr>
              <a:t>.  </a:t>
            </a:r>
          </a:p>
          <a:p>
            <a:pPr algn="just"/>
            <a:r>
              <a:rPr lang="en-US" sz="3200" dirty="0">
                <a:highlight>
                  <a:srgbClr val="FFFF00"/>
                </a:highlight>
                <a:latin typeface="Times New Roman" panose="02020603050405020304" pitchFamily="18" charset="0"/>
                <a:cs typeface="Times New Roman" panose="02020603050405020304" pitchFamily="18" charset="0"/>
              </a:rPr>
              <a:t>In complexation, this highly ordered arrangement is disrupted as the separate ions or molecules react through coordination, and the constituents thus exhibit more freedom in the final complex than they had in the hydrated condition. </a:t>
            </a:r>
          </a:p>
          <a:p>
            <a:pPr algn="just"/>
            <a:r>
              <a:rPr lang="en-US" sz="3200" dirty="0">
                <a:latin typeface="Times New Roman" panose="02020603050405020304" pitchFamily="18" charset="0"/>
                <a:cs typeface="Times New Roman" panose="02020603050405020304" pitchFamily="18" charset="0"/>
              </a:rPr>
              <a:t>The increase in entropy associated with this increased randomness results in a spontaneous reaction as reflected in the negative value of </a:t>
            </a:r>
            <a:r>
              <a:rPr lang="en-US" sz="3200" dirty="0">
                <a:solidFill>
                  <a:srgbClr val="0000FF"/>
                </a:solidFill>
                <a:latin typeface="Times New Roman" panose="02020603050405020304" pitchFamily="18" charset="0"/>
                <a:cs typeface="Times New Roman" panose="02020603050405020304" pitchFamily="18" charset="0"/>
              </a:rPr>
              <a:t>D</a:t>
            </a:r>
            <a:r>
              <a:rPr lang="en-US" sz="3200" i="1" dirty="0">
                <a:latin typeface="Times New Roman" panose="02020603050405020304" pitchFamily="18" charset="0"/>
                <a:cs typeface="Times New Roman" panose="02020603050405020304" pitchFamily="18" charset="0"/>
              </a:rPr>
              <a:t>G. </a:t>
            </a:r>
            <a:endParaRPr lang="en-US" sz="3200" dirty="0">
              <a:latin typeface="Times New Roman" panose="02020603050405020304" pitchFamily="18" charset="0"/>
              <a:cs typeface="Times New Roman" panose="02020603050405020304" pitchFamily="18" charset="0"/>
            </a:endParaRPr>
          </a:p>
          <a:p>
            <a:endParaRPr lang="en-US" sz="3200" dirty="0"/>
          </a:p>
          <a:p>
            <a:endParaRPr lang="en-US" sz="3200" dirty="0"/>
          </a:p>
          <a:p>
            <a:endParaRPr lang="en-US" sz="3200" dirty="0"/>
          </a:p>
          <a:p>
            <a:endParaRPr lang="en-US" sz="3200" dirty="0"/>
          </a:p>
        </p:txBody>
      </p:sp>
      <p:sp>
        <p:nvSpPr>
          <p:cNvPr id="4" name="Slide Number Placeholder 3"/>
          <p:cNvSpPr>
            <a:spLocks noGrp="1"/>
          </p:cNvSpPr>
          <p:nvPr>
            <p:ph type="sldNum" sz="quarter" idx="12"/>
          </p:nvPr>
        </p:nvSpPr>
        <p:spPr/>
        <p:txBody>
          <a:bodyPr/>
          <a:lstStyle/>
          <a:p>
            <a:fld id="{FC19C6B9-E536-C746-834E-08EFB1D312F9}" type="slidenum">
              <a:rPr lang="en-US" smtClean="0"/>
              <a:t>44</a:t>
            </a:fld>
            <a:endParaRPr lang="en-US"/>
          </a:p>
        </p:txBody>
      </p:sp>
    </p:spTree>
    <p:extLst>
      <p:ext uri="{BB962C8B-B14F-4D97-AF65-F5344CB8AC3E}">
        <p14:creationId xmlns:p14="http://schemas.microsoft.com/office/powerpoint/2010/main" val="1215918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21" y="387008"/>
            <a:ext cx="10515600" cy="1325563"/>
          </a:xfrm>
        </p:spPr>
        <p:txBody>
          <a:bodyPr/>
          <a:lstStyle/>
          <a:p>
            <a:r>
              <a:rPr lang="en-US" b="1">
                <a:solidFill>
                  <a:schemeClr val="accent5">
                    <a:lumMod val="75000"/>
                  </a:schemeClr>
                </a:solidFill>
              </a:rPr>
              <a:t>T/F with explanation</a:t>
            </a:r>
            <a:r>
              <a:rPr lang="en-US"/>
              <a:t>:</a:t>
            </a:r>
          </a:p>
        </p:txBody>
      </p:sp>
      <p:sp>
        <p:nvSpPr>
          <p:cNvPr id="3" name="Content Placeholder 2"/>
          <p:cNvSpPr>
            <a:spLocks noGrp="1"/>
          </p:cNvSpPr>
          <p:nvPr>
            <p:ph idx="1"/>
          </p:nvPr>
        </p:nvSpPr>
        <p:spPr>
          <a:xfrm>
            <a:off x="240631" y="1507958"/>
            <a:ext cx="11806989" cy="5350041"/>
          </a:xfrm>
        </p:spPr>
        <p:txBody>
          <a:bodyPr>
            <a:normAutofit fontScale="92500" lnSpcReduction="10000"/>
          </a:bodyPr>
          <a:lstStyle/>
          <a:p>
            <a:pPr marL="514350" indent="-514350">
              <a:buFont typeface="+mj-lt"/>
              <a:buAutoNum type="arabicParenR"/>
            </a:pPr>
            <a:r>
              <a:rPr lang="en-US" dirty="0"/>
              <a:t>At constant pressure a negative </a:t>
            </a:r>
            <a:r>
              <a:rPr lang="en-US" dirty="0">
                <a:solidFill>
                  <a:srgbClr val="0000FF"/>
                </a:solidFill>
                <a:latin typeface="Symbol" charset="0"/>
              </a:rPr>
              <a:t>D</a:t>
            </a:r>
            <a:r>
              <a:rPr lang="en-US" i="1" dirty="0"/>
              <a:t>H </a:t>
            </a:r>
            <a:r>
              <a:rPr lang="en-US" dirty="0"/>
              <a:t>(evolution of heat) itself is proof of a spontaneous reaction. </a:t>
            </a:r>
          </a:p>
          <a:p>
            <a:pPr marL="0" indent="0">
              <a:buNone/>
            </a:pPr>
            <a:r>
              <a:rPr lang="en-US" b="1" u="sng" dirty="0">
                <a:solidFill>
                  <a:schemeClr val="accent1">
                    <a:lumMod val="75000"/>
                  </a:schemeClr>
                </a:solidFill>
              </a:rPr>
              <a:t>False</a:t>
            </a:r>
            <a:r>
              <a:rPr lang="en-US" dirty="0"/>
              <a:t>// Many natural reactions do occur with an evolution of heat; the spontaneous melting of ice at 0ºC, however, is accompanied by absorption of heat. If </a:t>
            </a:r>
            <a:r>
              <a:rPr lang="en-US" i="1" dirty="0"/>
              <a:t>T </a:t>
            </a:r>
            <a:r>
              <a:rPr lang="en-US" dirty="0">
                <a:solidFill>
                  <a:srgbClr val="0000FF"/>
                </a:solidFill>
                <a:latin typeface="Symbol" charset="0"/>
              </a:rPr>
              <a:t>D</a:t>
            </a:r>
            <a:r>
              <a:rPr lang="en-US" dirty="0"/>
              <a:t>S is small compared with </a:t>
            </a:r>
            <a:r>
              <a:rPr lang="en-US" dirty="0">
                <a:solidFill>
                  <a:srgbClr val="0000FF"/>
                </a:solidFill>
                <a:latin typeface="Symbol" charset="0"/>
              </a:rPr>
              <a:t>D</a:t>
            </a:r>
            <a:r>
              <a:rPr lang="en-US" i="1" dirty="0"/>
              <a:t>H, </a:t>
            </a:r>
            <a:r>
              <a:rPr lang="en-US" dirty="0"/>
              <a:t>a negative </a:t>
            </a:r>
            <a:r>
              <a:rPr lang="en-US" dirty="0">
                <a:solidFill>
                  <a:srgbClr val="0000FF"/>
                </a:solidFill>
                <a:latin typeface="Symbol" charset="0"/>
              </a:rPr>
              <a:t>D</a:t>
            </a:r>
            <a:r>
              <a:rPr lang="en-US" i="1" dirty="0"/>
              <a:t>H </a:t>
            </a:r>
            <a:r>
              <a:rPr lang="en-US" dirty="0"/>
              <a:t>will occur when </a:t>
            </a:r>
            <a:r>
              <a:rPr lang="en-US" dirty="0">
                <a:solidFill>
                  <a:srgbClr val="0000FF"/>
                </a:solidFill>
                <a:latin typeface="Symbol" charset="0"/>
              </a:rPr>
              <a:t>D</a:t>
            </a:r>
            <a:r>
              <a:rPr lang="en-US" dirty="0"/>
              <a:t>G is negative. When </a:t>
            </a:r>
            <a:r>
              <a:rPr lang="en-US" i="1" dirty="0"/>
              <a:t>T </a:t>
            </a:r>
            <a:r>
              <a:rPr lang="en-US" dirty="0">
                <a:solidFill>
                  <a:srgbClr val="0000FF"/>
                </a:solidFill>
                <a:latin typeface="Symbol" charset="0"/>
              </a:rPr>
              <a:t>D</a:t>
            </a:r>
            <a:r>
              <a:rPr lang="en-US" dirty="0"/>
              <a:t>S is large, however, </a:t>
            </a:r>
            <a:r>
              <a:rPr lang="en-US" dirty="0">
                <a:solidFill>
                  <a:srgbClr val="0000FF"/>
                </a:solidFill>
                <a:latin typeface="Symbol" charset="0"/>
              </a:rPr>
              <a:t>D</a:t>
            </a:r>
            <a:r>
              <a:rPr lang="en-US" i="1" dirty="0"/>
              <a:t>G </a:t>
            </a:r>
            <a:r>
              <a:rPr lang="en-US" dirty="0"/>
              <a:t>may be negative, and the process may be spontaneous even though </a:t>
            </a:r>
            <a:r>
              <a:rPr lang="en-US" dirty="0">
                <a:solidFill>
                  <a:srgbClr val="0000FF"/>
                </a:solidFill>
                <a:latin typeface="Symbol" charset="0"/>
              </a:rPr>
              <a:t>D</a:t>
            </a:r>
            <a:r>
              <a:rPr lang="en-US" i="1" dirty="0"/>
              <a:t>H </a:t>
            </a:r>
            <a:r>
              <a:rPr lang="en-US" dirty="0"/>
              <a:t>is positive. </a:t>
            </a:r>
          </a:p>
          <a:p>
            <a:pPr marL="0" indent="0">
              <a:buNone/>
            </a:pPr>
            <a:endParaRPr lang="en-US" dirty="0"/>
          </a:p>
          <a:p>
            <a:pPr marL="514350" indent="-514350">
              <a:buFont typeface="+mj-lt"/>
              <a:buAutoNum type="arabicParenR" startAt="2"/>
            </a:pPr>
            <a:r>
              <a:rPr lang="en-US" dirty="0"/>
              <a:t>For reactions at constant temperature and pressure, </a:t>
            </a:r>
            <a:r>
              <a:rPr lang="en-US" dirty="0">
                <a:highlight>
                  <a:srgbClr val="FFFF00"/>
                </a:highlight>
              </a:rPr>
              <a:t>the change in free energy is ordinarily used </a:t>
            </a:r>
            <a:r>
              <a:rPr lang="en-US" dirty="0"/>
              <a:t>as the criterion in place of </a:t>
            </a:r>
            <a:r>
              <a:rPr lang="en-US" dirty="0">
                <a:solidFill>
                  <a:srgbClr val="0000FF"/>
                </a:solidFill>
                <a:latin typeface="Symbol" charset="0"/>
              </a:rPr>
              <a:t>D</a:t>
            </a:r>
            <a:r>
              <a:rPr lang="en-US" i="1" dirty="0"/>
              <a:t>S. </a:t>
            </a:r>
          </a:p>
          <a:p>
            <a:pPr marL="0" indent="0">
              <a:buNone/>
            </a:pPr>
            <a:r>
              <a:rPr lang="en-US" b="1" u="sng" dirty="0">
                <a:solidFill>
                  <a:schemeClr val="accent1">
                    <a:lumMod val="75000"/>
                  </a:schemeClr>
                </a:solidFill>
              </a:rPr>
              <a:t>True</a:t>
            </a:r>
            <a:r>
              <a:rPr lang="en-US" dirty="0"/>
              <a:t>// It is more convenient because it eliminates the need to compute any changes in the surroundings. </a:t>
            </a:r>
          </a:p>
          <a:p>
            <a:pPr marL="0" indent="0">
              <a:buNone/>
            </a:pPr>
            <a:endParaRPr lang="en-US" dirty="0"/>
          </a:p>
          <a:p>
            <a:pPr>
              <a:buFont typeface="Wingdings" charset="2"/>
              <a:buChar char="Ø"/>
            </a:pPr>
            <a:r>
              <a:rPr lang="en-US" dirty="0">
                <a:highlight>
                  <a:srgbClr val="FFFF00"/>
                </a:highlight>
              </a:rPr>
              <a:t>Example 3-10// page 68</a:t>
            </a:r>
          </a:p>
          <a:p>
            <a:endParaRPr lang="en-US" dirty="0"/>
          </a:p>
          <a:p>
            <a:endParaRPr lang="en-US" dirty="0"/>
          </a:p>
        </p:txBody>
      </p:sp>
      <p:sp>
        <p:nvSpPr>
          <p:cNvPr id="4" name="Slide Number Placeholder 3"/>
          <p:cNvSpPr>
            <a:spLocks noGrp="1"/>
          </p:cNvSpPr>
          <p:nvPr>
            <p:ph type="sldNum" sz="quarter" idx="12"/>
          </p:nvPr>
        </p:nvSpPr>
        <p:spPr/>
        <p:txBody>
          <a:bodyPr/>
          <a:lstStyle/>
          <a:p>
            <a:fld id="{FC19C6B9-E536-C746-834E-08EFB1D312F9}" type="slidenum">
              <a:rPr lang="en-US" smtClean="0"/>
              <a:t>45</a:t>
            </a:fld>
            <a:endParaRPr lang="en-US"/>
          </a:p>
        </p:txBody>
      </p:sp>
    </p:spTree>
    <p:extLst>
      <p:ext uri="{BB962C8B-B14F-4D97-AF65-F5344CB8AC3E}">
        <p14:creationId xmlns:p14="http://schemas.microsoft.com/office/powerpoint/2010/main" val="146821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blinds(horizontal)">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5"/>
          <p:cNvGraphicFramePr>
            <a:graphicFrameLocks noChangeAspect="1"/>
          </p:cNvGraphicFramePr>
          <p:nvPr>
            <p:extLst>
              <p:ext uri="{D42A27DB-BD31-4B8C-83A1-F6EECF244321}">
                <p14:modId xmlns:p14="http://schemas.microsoft.com/office/powerpoint/2010/main" val="2168482833"/>
              </p:ext>
            </p:extLst>
          </p:nvPr>
        </p:nvGraphicFramePr>
        <p:xfrm>
          <a:off x="3661701" y="2387875"/>
          <a:ext cx="3138785" cy="932036"/>
        </p:xfrm>
        <a:graphic>
          <a:graphicData uri="http://schemas.openxmlformats.org/presentationml/2006/ole">
            <mc:AlternateContent xmlns:mc="http://schemas.openxmlformats.org/markup-compatibility/2006">
              <mc:Choice xmlns:v="urn:schemas-microsoft-com:vml" Requires="v">
                <p:oleObj spid="_x0000_s1038" name="Equation" r:id="rId3" imgW="1574640" imgH="482400" progId="Equation.3">
                  <p:embed/>
                </p:oleObj>
              </mc:Choice>
              <mc:Fallback>
                <p:oleObj name="Equation" r:id="rId3" imgW="157464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1701" y="2387875"/>
                        <a:ext cx="3138785" cy="932036"/>
                      </a:xfrm>
                      <a:prstGeom prst="rect">
                        <a:avLst/>
                      </a:prstGeom>
                      <a:noFill/>
                      <a:ln w="34925">
                        <a:solidFill>
                          <a:srgbClr val="FF0000"/>
                        </a:solidFill>
                        <a:miter lim="800000"/>
                        <a:headEnd/>
                        <a:tailEnd/>
                      </a:ln>
                    </p:spPr>
                  </p:pic>
                </p:oleObj>
              </mc:Fallback>
            </mc:AlternateContent>
          </a:graphicData>
        </a:graphic>
      </p:graphicFrame>
      <p:sp>
        <p:nvSpPr>
          <p:cNvPr id="2" name="Rectangle 1"/>
          <p:cNvSpPr/>
          <p:nvPr/>
        </p:nvSpPr>
        <p:spPr>
          <a:xfrm>
            <a:off x="175416" y="956247"/>
            <a:ext cx="4242572" cy="707886"/>
          </a:xfrm>
          <a:prstGeom prst="rect">
            <a:avLst/>
          </a:prstGeom>
        </p:spPr>
        <p:txBody>
          <a:bodyPr wrap="none">
            <a:spAutoFit/>
          </a:bodyPr>
          <a:lstStyle/>
          <a:p>
            <a:r>
              <a:rPr lang="en-GB" sz="4000" dirty="0" err="1">
                <a:solidFill>
                  <a:srgbClr val="0000FF"/>
                </a:solidFill>
              </a:rPr>
              <a:t>Van</a:t>
            </a:r>
            <a:r>
              <a:rPr lang="en-GB" altLang="en-US" sz="4000" dirty="0" err="1">
                <a:solidFill>
                  <a:srgbClr val="0000FF"/>
                </a:solidFill>
              </a:rPr>
              <a:t>’</a:t>
            </a:r>
            <a:r>
              <a:rPr lang="en-GB" sz="4000" dirty="0" err="1">
                <a:solidFill>
                  <a:srgbClr val="0000FF"/>
                </a:solidFill>
              </a:rPr>
              <a:t>t</a:t>
            </a:r>
            <a:r>
              <a:rPr lang="en-GB" sz="4000" dirty="0">
                <a:solidFill>
                  <a:srgbClr val="0000FF"/>
                </a:solidFill>
              </a:rPr>
              <a:t> Hoff Equation</a:t>
            </a:r>
          </a:p>
        </p:txBody>
      </p:sp>
      <p:pic>
        <p:nvPicPr>
          <p:cNvPr id="4" name="Picture 3">
            <a:extLst>
              <a:ext uri="{FF2B5EF4-FFF2-40B4-BE49-F238E27FC236}">
                <a16:creationId xmlns:a16="http://schemas.microsoft.com/office/drawing/2014/main" id="{42FF509A-51DE-8446-BA44-6567FA647E8F}"/>
              </a:ext>
            </a:extLst>
          </p:cNvPr>
          <p:cNvPicPr>
            <a:picLocks noChangeAspect="1"/>
          </p:cNvPicPr>
          <p:nvPr/>
        </p:nvPicPr>
        <p:blipFill rotWithShape="1">
          <a:blip r:embed="rId5"/>
          <a:srcRect b="51147"/>
          <a:stretch/>
        </p:blipFill>
        <p:spPr>
          <a:xfrm>
            <a:off x="553155" y="3807450"/>
            <a:ext cx="10701867" cy="1769262"/>
          </a:xfrm>
          <a:prstGeom prst="rect">
            <a:avLst/>
          </a:prstGeom>
        </p:spPr>
      </p:pic>
    </p:spTree>
    <p:extLst>
      <p:ext uri="{BB962C8B-B14F-4D97-AF65-F5344CB8AC3E}">
        <p14:creationId xmlns:p14="http://schemas.microsoft.com/office/powerpoint/2010/main" val="503438151"/>
      </p:ext>
    </p:extLst>
  </p:cSld>
  <p:clrMapOvr>
    <a:masterClrMapping/>
  </p:clrMapOvr>
  <p:transition spd="slow">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F759D3-3926-8240-B5B2-8F044741D51A}"/>
              </a:ext>
            </a:extLst>
          </p:cNvPr>
          <p:cNvSpPr>
            <a:spLocks noGrp="1"/>
          </p:cNvSpPr>
          <p:nvPr>
            <p:ph type="sldNum" sz="quarter" idx="12"/>
          </p:nvPr>
        </p:nvSpPr>
        <p:spPr/>
        <p:txBody>
          <a:bodyPr/>
          <a:lstStyle/>
          <a:p>
            <a:fld id="{FC19C6B9-E536-C746-834E-08EFB1D312F9}" type="slidenum">
              <a:rPr lang="en-US" smtClean="0"/>
              <a:t>47</a:t>
            </a:fld>
            <a:endParaRPr lang="en-US"/>
          </a:p>
        </p:txBody>
      </p:sp>
      <p:pic>
        <p:nvPicPr>
          <p:cNvPr id="5" name="Picture 4">
            <a:extLst>
              <a:ext uri="{FF2B5EF4-FFF2-40B4-BE49-F238E27FC236}">
                <a16:creationId xmlns:a16="http://schemas.microsoft.com/office/drawing/2014/main" id="{8B20874B-14A7-FD43-BE4F-417EAB9E1C83}"/>
              </a:ext>
            </a:extLst>
          </p:cNvPr>
          <p:cNvPicPr>
            <a:picLocks noChangeAspect="1"/>
          </p:cNvPicPr>
          <p:nvPr/>
        </p:nvPicPr>
        <p:blipFill>
          <a:blip r:embed="rId2"/>
          <a:stretch>
            <a:fillRect/>
          </a:stretch>
        </p:blipFill>
        <p:spPr>
          <a:xfrm>
            <a:off x="265288" y="3654777"/>
            <a:ext cx="11661424" cy="2438577"/>
          </a:xfrm>
          <a:prstGeom prst="rect">
            <a:avLst/>
          </a:prstGeom>
        </p:spPr>
      </p:pic>
      <p:pic>
        <p:nvPicPr>
          <p:cNvPr id="6" name="Picture 5">
            <a:extLst>
              <a:ext uri="{FF2B5EF4-FFF2-40B4-BE49-F238E27FC236}">
                <a16:creationId xmlns:a16="http://schemas.microsoft.com/office/drawing/2014/main" id="{6AD7319C-7EE9-E64F-9754-AA961ACC483C}"/>
              </a:ext>
            </a:extLst>
          </p:cNvPr>
          <p:cNvPicPr>
            <a:picLocks noChangeAspect="1"/>
          </p:cNvPicPr>
          <p:nvPr/>
        </p:nvPicPr>
        <p:blipFill>
          <a:blip r:embed="rId3"/>
          <a:stretch>
            <a:fillRect/>
          </a:stretch>
        </p:blipFill>
        <p:spPr>
          <a:xfrm>
            <a:off x="407811" y="1789289"/>
            <a:ext cx="4040011" cy="1413934"/>
          </a:xfrm>
          <a:prstGeom prst="rect">
            <a:avLst/>
          </a:prstGeom>
        </p:spPr>
      </p:pic>
      <p:pic>
        <p:nvPicPr>
          <p:cNvPr id="9" name="Picture 8">
            <a:extLst>
              <a:ext uri="{FF2B5EF4-FFF2-40B4-BE49-F238E27FC236}">
                <a16:creationId xmlns:a16="http://schemas.microsoft.com/office/drawing/2014/main" id="{82E8AAAB-439A-8B4F-A0C8-6B1CCBEF4B70}"/>
              </a:ext>
            </a:extLst>
          </p:cNvPr>
          <p:cNvPicPr>
            <a:picLocks noChangeAspect="1"/>
          </p:cNvPicPr>
          <p:nvPr/>
        </p:nvPicPr>
        <p:blipFill>
          <a:blip r:embed="rId4"/>
          <a:stretch>
            <a:fillRect/>
          </a:stretch>
        </p:blipFill>
        <p:spPr>
          <a:xfrm>
            <a:off x="6784622" y="1789289"/>
            <a:ext cx="3491089" cy="1092200"/>
          </a:xfrm>
          <a:prstGeom prst="rect">
            <a:avLst/>
          </a:prstGeom>
        </p:spPr>
      </p:pic>
    </p:spTree>
    <p:extLst>
      <p:ext uri="{BB962C8B-B14F-4D97-AF65-F5344CB8AC3E}">
        <p14:creationId xmlns:p14="http://schemas.microsoft.com/office/powerpoint/2010/main" val="3799774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D6D333-2B1E-904A-B67F-81A934689E4E}"/>
              </a:ext>
            </a:extLst>
          </p:cNvPr>
          <p:cNvPicPr>
            <a:picLocks noChangeAspect="1"/>
          </p:cNvPicPr>
          <p:nvPr/>
        </p:nvPicPr>
        <p:blipFill>
          <a:blip r:embed="rId2"/>
          <a:stretch>
            <a:fillRect/>
          </a:stretch>
        </p:blipFill>
        <p:spPr>
          <a:xfrm>
            <a:off x="0" y="1160294"/>
            <a:ext cx="7800622" cy="1751111"/>
          </a:xfrm>
          <a:prstGeom prst="rect">
            <a:avLst/>
          </a:prstGeom>
        </p:spPr>
      </p:pic>
      <p:pic>
        <p:nvPicPr>
          <p:cNvPr id="8" name="Picture 7">
            <a:extLst>
              <a:ext uri="{FF2B5EF4-FFF2-40B4-BE49-F238E27FC236}">
                <a16:creationId xmlns:a16="http://schemas.microsoft.com/office/drawing/2014/main" id="{F3CF0852-B8AB-8B44-9D5F-79E5A68860B7}"/>
              </a:ext>
            </a:extLst>
          </p:cNvPr>
          <p:cNvPicPr>
            <a:picLocks noChangeAspect="1"/>
          </p:cNvPicPr>
          <p:nvPr/>
        </p:nvPicPr>
        <p:blipFill>
          <a:blip r:embed="rId3"/>
          <a:stretch>
            <a:fillRect/>
          </a:stretch>
        </p:blipFill>
        <p:spPr>
          <a:xfrm>
            <a:off x="643466" y="3182133"/>
            <a:ext cx="6649156" cy="3273777"/>
          </a:xfrm>
          <a:prstGeom prst="rect">
            <a:avLst/>
          </a:prstGeom>
        </p:spPr>
      </p:pic>
    </p:spTree>
    <p:extLst>
      <p:ext uri="{BB962C8B-B14F-4D97-AF65-F5344CB8AC3E}">
        <p14:creationId xmlns:p14="http://schemas.microsoft.com/office/powerpoint/2010/main" val="199434677"/>
      </p:ext>
    </p:extLst>
  </p:cSld>
  <p:clrMapOvr>
    <a:masterClrMapping/>
  </p:clrMapOvr>
  <p:transition spd="slow">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D0F612-961A-C541-A0A0-5C86AA4E88C9}"/>
              </a:ext>
            </a:extLst>
          </p:cNvPr>
          <p:cNvSpPr>
            <a:spLocks noGrp="1"/>
          </p:cNvSpPr>
          <p:nvPr>
            <p:ph type="sldNum" sz="quarter" idx="12"/>
          </p:nvPr>
        </p:nvSpPr>
        <p:spPr/>
        <p:txBody>
          <a:bodyPr/>
          <a:lstStyle/>
          <a:p>
            <a:fld id="{FC19C6B9-E536-C746-834E-08EFB1D312F9}" type="slidenum">
              <a:rPr lang="en-US" smtClean="0"/>
              <a:t>49</a:t>
            </a:fld>
            <a:endParaRPr lang="en-US"/>
          </a:p>
        </p:txBody>
      </p:sp>
      <p:pic>
        <p:nvPicPr>
          <p:cNvPr id="5" name="Picture 4">
            <a:extLst>
              <a:ext uri="{FF2B5EF4-FFF2-40B4-BE49-F238E27FC236}">
                <a16:creationId xmlns:a16="http://schemas.microsoft.com/office/drawing/2014/main" id="{A43A12B6-9ADB-504E-B2A5-6E38F2F1381C}"/>
              </a:ext>
            </a:extLst>
          </p:cNvPr>
          <p:cNvPicPr>
            <a:picLocks noChangeAspect="1"/>
          </p:cNvPicPr>
          <p:nvPr/>
        </p:nvPicPr>
        <p:blipFill>
          <a:blip r:embed="rId2"/>
          <a:stretch>
            <a:fillRect/>
          </a:stretch>
        </p:blipFill>
        <p:spPr>
          <a:xfrm>
            <a:off x="259644" y="982133"/>
            <a:ext cx="11198578" cy="5159021"/>
          </a:xfrm>
          <a:prstGeom prst="rect">
            <a:avLst/>
          </a:prstGeom>
        </p:spPr>
      </p:pic>
    </p:spTree>
    <p:extLst>
      <p:ext uri="{BB962C8B-B14F-4D97-AF65-F5344CB8AC3E}">
        <p14:creationId xmlns:p14="http://schemas.microsoft.com/office/powerpoint/2010/main" val="1425788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E455-5C71-484E-95AF-F9F944906FC1}"/>
              </a:ext>
            </a:extLst>
          </p:cNvPr>
          <p:cNvSpPr>
            <a:spLocks noGrp="1"/>
          </p:cNvSpPr>
          <p:nvPr>
            <p:ph type="title"/>
          </p:nvPr>
        </p:nvSpPr>
        <p:spPr/>
        <p:txBody>
          <a:bodyPr/>
          <a:lstStyle/>
          <a:p>
            <a:r>
              <a:rPr lang="en-US" sz="4400" b="1" dirty="0">
                <a:solidFill>
                  <a:schemeClr val="accent1">
                    <a:lumMod val="75000"/>
                  </a:schemeClr>
                </a:solidFill>
              </a:rPr>
              <a:t>Terms:</a:t>
            </a:r>
            <a:br>
              <a:rPr lang="en-US" sz="4400" b="1" dirty="0">
                <a:solidFill>
                  <a:schemeClr val="accent1">
                    <a:lumMod val="75000"/>
                  </a:schemeClr>
                </a:solidFill>
              </a:rPr>
            </a:br>
            <a:endParaRPr lang="en-IQ" dirty="0"/>
          </a:p>
        </p:txBody>
      </p:sp>
      <p:sp>
        <p:nvSpPr>
          <p:cNvPr id="4" name="Slide Number Placeholder 3">
            <a:extLst>
              <a:ext uri="{FF2B5EF4-FFF2-40B4-BE49-F238E27FC236}">
                <a16:creationId xmlns:a16="http://schemas.microsoft.com/office/drawing/2014/main" id="{E74EC811-924C-9248-8167-DA72D2DA6995}"/>
              </a:ext>
            </a:extLst>
          </p:cNvPr>
          <p:cNvSpPr>
            <a:spLocks noGrp="1"/>
          </p:cNvSpPr>
          <p:nvPr>
            <p:ph type="sldNum" sz="quarter" idx="12"/>
          </p:nvPr>
        </p:nvSpPr>
        <p:spPr/>
        <p:txBody>
          <a:bodyPr/>
          <a:lstStyle/>
          <a:p>
            <a:fld id="{FC19C6B9-E536-C746-834E-08EFB1D312F9}" type="slidenum">
              <a:rPr lang="en-US" smtClean="0"/>
              <a:t>5</a:t>
            </a:fld>
            <a:endParaRPr lang="en-US"/>
          </a:p>
        </p:txBody>
      </p:sp>
      <p:sp>
        <p:nvSpPr>
          <p:cNvPr id="5" name="Content Placeholder 4">
            <a:extLst>
              <a:ext uri="{FF2B5EF4-FFF2-40B4-BE49-F238E27FC236}">
                <a16:creationId xmlns:a16="http://schemas.microsoft.com/office/drawing/2014/main" id="{D3B80237-0ECB-E141-BD3A-B7CE33B003E6}"/>
              </a:ext>
            </a:extLst>
          </p:cNvPr>
          <p:cNvSpPr txBox="1">
            <a:spLocks noGrp="1"/>
          </p:cNvSpPr>
          <p:nvPr>
            <p:ph idx="1"/>
          </p:nvPr>
        </p:nvSpPr>
        <p:spPr>
          <a:prstGeom prst="rect">
            <a:avLst/>
          </a:prstGeom>
          <a:noFill/>
        </p:spPr>
        <p:txBody>
          <a:bodyPr wrap="square" rtlCol="0">
            <a:spAutoFit/>
          </a:bodyPr>
          <a:lstStyle/>
          <a:p>
            <a:pPr marL="457200" indent="-457200">
              <a:buFont typeface="Wingdings" charset="2"/>
              <a:buChar char="v"/>
            </a:pPr>
            <a:r>
              <a:rPr lang="en-US" sz="3200" dirty="0"/>
              <a:t>A</a:t>
            </a:r>
            <a:r>
              <a:rPr lang="en-US" sz="3200" i="1" dirty="0"/>
              <a:t> </a:t>
            </a:r>
            <a:r>
              <a:rPr lang="en-US" sz="3200" b="1" i="1" u="sng" dirty="0">
                <a:solidFill>
                  <a:schemeClr val="accent5">
                    <a:lumMod val="75000"/>
                  </a:schemeClr>
                </a:solidFill>
              </a:rPr>
              <a:t>system</a:t>
            </a:r>
            <a:r>
              <a:rPr lang="en-US" sz="3200" i="1" dirty="0"/>
              <a:t> </a:t>
            </a:r>
            <a:r>
              <a:rPr lang="en-US" sz="3200" dirty="0"/>
              <a:t>in thermodynamics is a well-defined part of the universe that one is interested in studying.</a:t>
            </a:r>
          </a:p>
          <a:p>
            <a:pPr marL="457200" indent="-457200">
              <a:buFont typeface="Wingdings" charset="2"/>
              <a:buChar char="v"/>
            </a:pPr>
            <a:r>
              <a:rPr lang="en-US" sz="3200" b="1" i="1" u="sng" dirty="0">
                <a:solidFill>
                  <a:schemeClr val="accent5">
                    <a:lumMod val="75000"/>
                  </a:schemeClr>
                </a:solidFill>
              </a:rPr>
              <a:t>Surroundings</a:t>
            </a:r>
            <a:r>
              <a:rPr lang="en-US" sz="3200" dirty="0"/>
              <a:t> are the rest of the universe, separated from the system by </a:t>
            </a:r>
            <a:r>
              <a:rPr lang="en-US" sz="3200" b="1" i="1" u="sng" dirty="0">
                <a:solidFill>
                  <a:schemeClr val="accent5">
                    <a:lumMod val="75000"/>
                  </a:schemeClr>
                </a:solidFill>
              </a:rPr>
              <a:t>boundaries</a:t>
            </a:r>
            <a:r>
              <a:rPr lang="en-US" sz="3200" dirty="0"/>
              <a:t>.</a:t>
            </a:r>
          </a:p>
          <a:p>
            <a:pPr marL="457200" indent="-457200">
              <a:buFont typeface="Wingdings" charset="2"/>
              <a:buChar char="v"/>
            </a:pPr>
            <a:endParaRPr lang="en-US" sz="3200" dirty="0"/>
          </a:p>
        </p:txBody>
      </p:sp>
      <p:pic>
        <p:nvPicPr>
          <p:cNvPr id="6" name="Picture 5">
            <a:extLst>
              <a:ext uri="{FF2B5EF4-FFF2-40B4-BE49-F238E27FC236}">
                <a16:creationId xmlns:a16="http://schemas.microsoft.com/office/drawing/2014/main" id="{A734D494-6847-F64A-8C97-E2056E995FEF}"/>
              </a:ext>
            </a:extLst>
          </p:cNvPr>
          <p:cNvPicPr>
            <a:picLocks noChangeAspect="1"/>
          </p:cNvPicPr>
          <p:nvPr/>
        </p:nvPicPr>
        <p:blipFill>
          <a:blip r:embed="rId3"/>
          <a:stretch>
            <a:fillRect/>
          </a:stretch>
        </p:blipFill>
        <p:spPr>
          <a:xfrm>
            <a:off x="7274510" y="4112159"/>
            <a:ext cx="4582403" cy="2426753"/>
          </a:xfrm>
          <a:prstGeom prst="rect">
            <a:avLst/>
          </a:prstGeom>
        </p:spPr>
      </p:pic>
    </p:spTree>
    <p:extLst>
      <p:ext uri="{BB962C8B-B14F-4D97-AF65-F5344CB8AC3E}">
        <p14:creationId xmlns:p14="http://schemas.microsoft.com/office/powerpoint/2010/main" val="1378979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90" y="915712"/>
            <a:ext cx="10515600" cy="1325563"/>
          </a:xfrm>
        </p:spPr>
        <p:txBody>
          <a:bodyPr/>
          <a:lstStyle/>
          <a:p>
            <a:r>
              <a:rPr lang="en-US" b="1" dirty="0">
                <a:solidFill>
                  <a:schemeClr val="accent1">
                    <a:lumMod val="75000"/>
                  </a:schemeClr>
                </a:solidFill>
              </a:rPr>
              <a:t>Explanation</a:t>
            </a:r>
          </a:p>
        </p:txBody>
      </p:sp>
      <p:sp>
        <p:nvSpPr>
          <p:cNvPr id="3" name="Content Placeholder 2"/>
          <p:cNvSpPr>
            <a:spLocks noGrp="1"/>
          </p:cNvSpPr>
          <p:nvPr>
            <p:ph idx="1"/>
          </p:nvPr>
        </p:nvSpPr>
        <p:spPr/>
        <p:txBody>
          <a:bodyPr>
            <a:normAutofit/>
          </a:bodyPr>
          <a:lstStyle/>
          <a:p>
            <a:pPr algn="just"/>
            <a:r>
              <a:rPr lang="en-US" dirty="0">
                <a:solidFill>
                  <a:srgbClr val="0000FF"/>
                </a:solidFill>
                <a:latin typeface="Symbol" charset="0"/>
              </a:rPr>
              <a:t>DH </a:t>
            </a:r>
            <a:r>
              <a:rPr lang="en-US" dirty="0"/>
              <a:t>is a large positive value that indicates the ionization of pilocarpine (as its conjugate acid) should increase as the temperature is elevated. </a:t>
            </a:r>
          </a:p>
          <a:p>
            <a:pPr algn="just"/>
            <a:r>
              <a:rPr lang="en-US" dirty="0">
                <a:solidFill>
                  <a:srgbClr val="0000FF"/>
                </a:solidFill>
                <a:latin typeface="Symbol" charset="0"/>
              </a:rPr>
              <a:t>D</a:t>
            </a:r>
            <a:r>
              <a:rPr lang="en-US" dirty="0"/>
              <a:t>S increased: because of the positive charged of pilocarpine molecules, they are probably held </a:t>
            </a:r>
            <a:r>
              <a:rPr lang="en-US" dirty="0">
                <a:highlight>
                  <a:srgbClr val="FFFF00"/>
                </a:highlight>
              </a:rPr>
              <a:t>in a more orderly arrangement than the non ionic molecules.</a:t>
            </a:r>
          </a:p>
          <a:p>
            <a:r>
              <a:rPr lang="en-US" dirty="0">
                <a:solidFill>
                  <a:srgbClr val="0000FF"/>
                </a:solidFill>
                <a:latin typeface="Symbol" charset="0"/>
              </a:rPr>
              <a:t>D</a:t>
            </a:r>
            <a:r>
              <a:rPr lang="en-US" dirty="0"/>
              <a:t>G positive: means the process of ionization of </a:t>
            </a:r>
            <a:r>
              <a:rPr lang="en-US" dirty="0" err="1"/>
              <a:t>pilocarpinium</a:t>
            </a:r>
            <a:r>
              <a:rPr lang="en-US" dirty="0"/>
              <a:t> conjugated ion is not spontaneous at 25 C.</a:t>
            </a:r>
          </a:p>
        </p:txBody>
      </p:sp>
      <p:sp>
        <p:nvSpPr>
          <p:cNvPr id="4" name="Slide Number Placeholder 3"/>
          <p:cNvSpPr>
            <a:spLocks noGrp="1"/>
          </p:cNvSpPr>
          <p:nvPr>
            <p:ph type="sldNum" sz="quarter" idx="12"/>
          </p:nvPr>
        </p:nvSpPr>
        <p:spPr/>
        <p:txBody>
          <a:bodyPr/>
          <a:lstStyle/>
          <a:p>
            <a:fld id="{FC19C6B9-E536-C746-834E-08EFB1D312F9}" type="slidenum">
              <a:rPr lang="en-US" smtClean="0"/>
              <a:t>50</a:t>
            </a:fld>
            <a:endParaRPr lang="en-US"/>
          </a:p>
        </p:txBody>
      </p:sp>
    </p:spTree>
    <p:extLst>
      <p:ext uri="{BB962C8B-B14F-4D97-AF65-F5344CB8AC3E}">
        <p14:creationId xmlns:p14="http://schemas.microsoft.com/office/powerpoint/2010/main" val="1695303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442" y="688998"/>
            <a:ext cx="10515600" cy="1325563"/>
          </a:xfrm>
        </p:spPr>
        <p:txBody>
          <a:bodyPr/>
          <a:lstStyle/>
          <a:p>
            <a:r>
              <a:rPr lang="en-US" b="1" dirty="0">
                <a:solidFill>
                  <a:schemeClr val="accent1">
                    <a:lumMod val="75000"/>
                  </a:schemeClr>
                </a:solidFill>
              </a:rPr>
              <a:t>Poly-</a:t>
            </a:r>
            <a:r>
              <a:rPr lang="en-US" b="1" dirty="0" err="1">
                <a:solidFill>
                  <a:schemeClr val="accent1">
                    <a:lumMod val="75000"/>
                  </a:schemeClr>
                </a:solidFill>
              </a:rPr>
              <a:t>protic</a:t>
            </a:r>
            <a:r>
              <a:rPr lang="en-US" b="1" dirty="0">
                <a:solidFill>
                  <a:schemeClr val="accent1">
                    <a:lumMod val="75000"/>
                  </a:schemeClr>
                </a:solidFill>
              </a:rPr>
              <a:t> ionization process</a:t>
            </a:r>
          </a:p>
        </p:txBody>
      </p:sp>
      <p:sp>
        <p:nvSpPr>
          <p:cNvPr id="4" name="Slide Number Placeholder 3"/>
          <p:cNvSpPr>
            <a:spLocks noGrp="1"/>
          </p:cNvSpPr>
          <p:nvPr>
            <p:ph type="sldNum" sz="quarter" idx="12"/>
          </p:nvPr>
        </p:nvSpPr>
        <p:spPr/>
        <p:txBody>
          <a:bodyPr/>
          <a:lstStyle/>
          <a:p>
            <a:fld id="{FC19C6B9-E536-C746-834E-08EFB1D312F9}" type="slidenum">
              <a:rPr lang="en-US" smtClean="0"/>
              <a:t>51</a:t>
            </a:fld>
            <a:endParaRPr lang="en-US"/>
          </a:p>
        </p:txBody>
      </p:sp>
      <p:pic>
        <p:nvPicPr>
          <p:cNvPr id="10" name="Picture 9">
            <a:extLst>
              <a:ext uri="{FF2B5EF4-FFF2-40B4-BE49-F238E27FC236}">
                <a16:creationId xmlns:a16="http://schemas.microsoft.com/office/drawing/2014/main" id="{9E813478-EA07-214A-B88D-AE5FCE938D11}"/>
              </a:ext>
            </a:extLst>
          </p:cNvPr>
          <p:cNvPicPr>
            <a:picLocks noChangeAspect="1"/>
          </p:cNvPicPr>
          <p:nvPr/>
        </p:nvPicPr>
        <p:blipFill>
          <a:blip r:embed="rId2"/>
          <a:stretch>
            <a:fillRect/>
          </a:stretch>
        </p:blipFill>
        <p:spPr>
          <a:xfrm>
            <a:off x="654756" y="1848555"/>
            <a:ext cx="9674578" cy="4191000"/>
          </a:xfrm>
          <a:prstGeom prst="rect">
            <a:avLst/>
          </a:prstGeom>
        </p:spPr>
      </p:pic>
    </p:spTree>
    <p:extLst>
      <p:ext uri="{BB962C8B-B14F-4D97-AF65-F5344CB8AC3E}">
        <p14:creationId xmlns:p14="http://schemas.microsoft.com/office/powerpoint/2010/main" val="1062564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726" y="771686"/>
            <a:ext cx="10515600" cy="1325563"/>
          </a:xfrm>
        </p:spPr>
        <p:txBody>
          <a:bodyPr/>
          <a:lstStyle/>
          <a:p>
            <a:r>
              <a:rPr lang="en-US" b="1" dirty="0">
                <a:solidFill>
                  <a:schemeClr val="accent1">
                    <a:lumMod val="75000"/>
                  </a:schemeClr>
                </a:solidFill>
              </a:rPr>
              <a:t>Pharmaceutical applications of</a:t>
            </a:r>
            <a:r>
              <a:rPr lang="en-US" b="1" dirty="0">
                <a:solidFill>
                  <a:schemeClr val="accent1">
                    <a:lumMod val="75000"/>
                  </a:schemeClr>
                </a:solidFill>
                <a:latin typeface="Symbol" charset="0"/>
              </a:rPr>
              <a:t> D</a:t>
            </a:r>
            <a:r>
              <a:rPr lang="en-US" b="1" dirty="0">
                <a:solidFill>
                  <a:schemeClr val="accent1">
                    <a:lumMod val="75000"/>
                  </a:schemeClr>
                </a:solidFill>
              </a:rPr>
              <a:t>G </a:t>
            </a:r>
          </a:p>
        </p:txBody>
      </p:sp>
      <p:sp>
        <p:nvSpPr>
          <p:cNvPr id="3" name="Content Placeholder 2"/>
          <p:cNvSpPr>
            <a:spLocks noGrp="1"/>
          </p:cNvSpPr>
          <p:nvPr>
            <p:ph idx="1"/>
          </p:nvPr>
        </p:nvSpPr>
        <p:spPr>
          <a:xfrm>
            <a:off x="276725" y="2097249"/>
            <a:ext cx="11466095" cy="3971049"/>
          </a:xfrm>
        </p:spPr>
        <p:txBody>
          <a:bodyPr>
            <a:noAutofit/>
          </a:bodyPr>
          <a:lstStyle/>
          <a:p>
            <a:pPr>
              <a:buFont typeface="Wingdings" charset="2"/>
              <a:buChar char="Ø"/>
            </a:pPr>
            <a:r>
              <a:rPr lang="en-US" sz="3200" dirty="0"/>
              <a:t>Solubility</a:t>
            </a:r>
          </a:p>
          <a:p>
            <a:pPr>
              <a:buFont typeface="Wingdings" charset="2"/>
              <a:buChar char="Ø"/>
            </a:pPr>
            <a:r>
              <a:rPr lang="en-US" sz="3200" dirty="0"/>
              <a:t>Ionization</a:t>
            </a:r>
          </a:p>
          <a:p>
            <a:pPr>
              <a:buFont typeface="Wingdings" charset="2"/>
              <a:buChar char="Ø"/>
            </a:pPr>
            <a:r>
              <a:rPr lang="en-US" sz="3200" dirty="0"/>
              <a:t>Diffusion and permeation </a:t>
            </a:r>
          </a:p>
          <a:p>
            <a:pPr>
              <a:buFont typeface="Wingdings" charset="2"/>
              <a:buChar char="Ø"/>
            </a:pPr>
            <a:r>
              <a:rPr lang="en-US" sz="3200" dirty="0"/>
              <a:t>Complexation</a:t>
            </a:r>
          </a:p>
          <a:p>
            <a:pPr>
              <a:buFont typeface="Wingdings" charset="2"/>
              <a:buChar char="Ø"/>
            </a:pPr>
            <a:r>
              <a:rPr lang="en-US" sz="3200" dirty="0"/>
              <a:t>Chemical potential</a:t>
            </a:r>
          </a:p>
          <a:p>
            <a:pPr>
              <a:buFont typeface="Wingdings" charset="2"/>
              <a:buChar char="Ø"/>
            </a:pPr>
            <a:r>
              <a:rPr lang="en-US" sz="3200" dirty="0"/>
              <a:t>Stability of pharmaceutical preparations</a:t>
            </a:r>
          </a:p>
          <a:p>
            <a:pPr>
              <a:buFont typeface="Wingdings" charset="2"/>
              <a:buChar char="Ø"/>
            </a:pPr>
            <a:r>
              <a:rPr lang="en-US" sz="3200" dirty="0"/>
              <a:t>Mixing and separation of multi-phase system</a:t>
            </a:r>
          </a:p>
          <a:p>
            <a:pPr>
              <a:buFont typeface="Wingdings" charset="2"/>
              <a:buChar char="Ø"/>
            </a:pPr>
            <a:r>
              <a:rPr lang="en-US" sz="3200" dirty="0"/>
              <a:t>Understanding acid base reactions</a:t>
            </a:r>
          </a:p>
        </p:txBody>
      </p:sp>
      <p:sp>
        <p:nvSpPr>
          <p:cNvPr id="4" name="Slide Number Placeholder 3"/>
          <p:cNvSpPr>
            <a:spLocks noGrp="1"/>
          </p:cNvSpPr>
          <p:nvPr>
            <p:ph type="sldNum" sz="quarter" idx="12"/>
          </p:nvPr>
        </p:nvSpPr>
        <p:spPr/>
        <p:txBody>
          <a:bodyPr/>
          <a:lstStyle/>
          <a:p>
            <a:fld id="{FC19C6B9-E536-C746-834E-08EFB1D312F9}" type="slidenum">
              <a:rPr lang="en-US" smtClean="0"/>
              <a:t>52</a:t>
            </a:fld>
            <a:endParaRPr lang="en-US"/>
          </a:p>
        </p:txBody>
      </p:sp>
    </p:spTree>
    <p:extLst>
      <p:ext uri="{BB962C8B-B14F-4D97-AF65-F5344CB8AC3E}">
        <p14:creationId xmlns:p14="http://schemas.microsoft.com/office/powerpoint/2010/main" val="57604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16" y="499303"/>
            <a:ext cx="10515600" cy="1325563"/>
          </a:xfrm>
        </p:spPr>
        <p:txBody>
          <a:bodyPr/>
          <a:lstStyle/>
          <a:p>
            <a:r>
              <a:rPr lang="en-US" b="1" dirty="0">
                <a:solidFill>
                  <a:schemeClr val="accent1">
                    <a:lumMod val="75000"/>
                  </a:schemeClr>
                </a:solidFill>
              </a:rPr>
              <a:t>Summary</a:t>
            </a:r>
          </a:p>
        </p:txBody>
      </p:sp>
      <p:sp>
        <p:nvSpPr>
          <p:cNvPr id="3" name="Content Placeholder 2"/>
          <p:cNvSpPr>
            <a:spLocks noGrp="1"/>
          </p:cNvSpPr>
          <p:nvPr>
            <p:ph idx="1"/>
          </p:nvPr>
        </p:nvSpPr>
        <p:spPr>
          <a:xfrm>
            <a:off x="196516" y="1824866"/>
            <a:ext cx="11674642" cy="4531483"/>
          </a:xfrm>
        </p:spPr>
        <p:txBody>
          <a:bodyPr>
            <a:noAutofit/>
          </a:bodyPr>
          <a:lstStyle/>
          <a:p>
            <a:r>
              <a:rPr lang="en-US" sz="3200" dirty="0"/>
              <a:t>The quantitative relationships among different forms of energy were reviewed and expressed in the three laws of thermodynamics.</a:t>
            </a:r>
          </a:p>
          <a:p>
            <a:endParaRPr lang="en-US" sz="3200" dirty="0"/>
          </a:p>
          <a:p>
            <a:r>
              <a:rPr lang="en-US" sz="3200" dirty="0"/>
              <a:t>Gibbs free energy and spontaneity of processes were reviewed.</a:t>
            </a:r>
          </a:p>
          <a:p>
            <a:endParaRPr lang="en-US" sz="3200" dirty="0"/>
          </a:p>
          <a:p>
            <a:r>
              <a:rPr lang="en-US" sz="3200" dirty="0"/>
              <a:t>Different applications of thermodynamic to pharmacy were discussed.</a:t>
            </a:r>
          </a:p>
          <a:p>
            <a:endParaRPr lang="en-US" sz="3200" dirty="0"/>
          </a:p>
          <a:p>
            <a:endParaRPr lang="en-US" sz="3200" dirty="0"/>
          </a:p>
        </p:txBody>
      </p:sp>
      <p:sp>
        <p:nvSpPr>
          <p:cNvPr id="4" name="Slide Number Placeholder 3"/>
          <p:cNvSpPr>
            <a:spLocks noGrp="1"/>
          </p:cNvSpPr>
          <p:nvPr>
            <p:ph type="sldNum" sz="quarter" idx="12"/>
          </p:nvPr>
        </p:nvSpPr>
        <p:spPr/>
        <p:txBody>
          <a:bodyPr/>
          <a:lstStyle/>
          <a:p>
            <a:fld id="{FC19C6B9-E536-C746-834E-08EFB1D312F9}" type="slidenum">
              <a:rPr lang="en-US" smtClean="0"/>
              <a:t>53</a:t>
            </a:fld>
            <a:endParaRPr lang="en-US"/>
          </a:p>
        </p:txBody>
      </p:sp>
    </p:spTree>
    <p:extLst>
      <p:ext uri="{BB962C8B-B14F-4D97-AF65-F5344CB8AC3E}">
        <p14:creationId xmlns:p14="http://schemas.microsoft.com/office/powerpoint/2010/main" val="17287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421" y="996608"/>
            <a:ext cx="6862011" cy="1325563"/>
          </a:xfrm>
        </p:spPr>
        <p:txBody>
          <a:bodyPr/>
          <a:lstStyle/>
          <a:p>
            <a:r>
              <a:rPr lang="en-US" dirty="0"/>
              <a:t>Thanks for your attention </a:t>
            </a:r>
          </a:p>
        </p:txBody>
      </p:sp>
      <p:pic>
        <p:nvPicPr>
          <p:cNvPr id="4" name="Picture 5" descr="http://www.yourdictionary.com/images/articles/lg/571.ExclamationMar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2050" y="2567781"/>
            <a:ext cx="47879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FC19C6B9-E536-C746-834E-08EFB1D312F9}" type="slidenum">
              <a:rPr lang="en-US" smtClean="0"/>
              <a:t>54</a:t>
            </a:fld>
            <a:endParaRPr lang="en-US"/>
          </a:p>
        </p:txBody>
      </p:sp>
    </p:spTree>
    <p:extLst>
      <p:ext uri="{BB962C8B-B14F-4D97-AF65-F5344CB8AC3E}">
        <p14:creationId xmlns:p14="http://schemas.microsoft.com/office/powerpoint/2010/main" val="603700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4BA4-AF1B-B34D-BD44-A3EA5A10116F}"/>
              </a:ext>
            </a:extLst>
          </p:cNvPr>
          <p:cNvSpPr>
            <a:spLocks noGrp="1"/>
          </p:cNvSpPr>
          <p:nvPr>
            <p:ph type="title"/>
          </p:nvPr>
        </p:nvSpPr>
        <p:spPr/>
        <p:txBody>
          <a:bodyPr/>
          <a:lstStyle/>
          <a:p>
            <a:endParaRPr lang="en-IQ"/>
          </a:p>
        </p:txBody>
      </p:sp>
      <p:sp>
        <p:nvSpPr>
          <p:cNvPr id="3" name="Content Placeholder 2">
            <a:extLst>
              <a:ext uri="{FF2B5EF4-FFF2-40B4-BE49-F238E27FC236}">
                <a16:creationId xmlns:a16="http://schemas.microsoft.com/office/drawing/2014/main" id="{9F781697-A3E1-5E44-B9CA-E0B342872998}"/>
              </a:ext>
            </a:extLst>
          </p:cNvPr>
          <p:cNvSpPr>
            <a:spLocks noGrp="1"/>
          </p:cNvSpPr>
          <p:nvPr>
            <p:ph idx="1"/>
          </p:nvPr>
        </p:nvSpPr>
        <p:spPr/>
        <p:txBody>
          <a:bodyPr/>
          <a:lstStyle/>
          <a:p>
            <a:r>
              <a:rPr lang="en-US" sz="3200" b="1" dirty="0">
                <a:solidFill>
                  <a:schemeClr val="accent5">
                    <a:lumMod val="75000"/>
                  </a:schemeClr>
                </a:solidFill>
              </a:rPr>
              <a:t>T/F with explanation</a:t>
            </a:r>
            <a:r>
              <a:rPr lang="en-US" sz="3200" dirty="0"/>
              <a:t>:</a:t>
            </a:r>
          </a:p>
          <a:p>
            <a:pPr lvl="1"/>
            <a:r>
              <a:rPr lang="en-US" sz="2800" dirty="0"/>
              <a:t>In an adiabatic process when work is done by the system and the internal energy decreases, temperature must fall.</a:t>
            </a:r>
          </a:p>
          <a:p>
            <a:pPr lvl="1"/>
            <a:r>
              <a:rPr lang="en-US" sz="2800" dirty="0"/>
              <a:t>The internal energy  of an isolated system is constant. </a:t>
            </a:r>
          </a:p>
          <a:p>
            <a:pPr lvl="1"/>
            <a:r>
              <a:rPr lang="en-US" sz="2800" dirty="0"/>
              <a:t>For a thermodynamic cycle the net heat supplied to the system equals the net work done by the system. </a:t>
            </a:r>
          </a:p>
          <a:p>
            <a:pPr lvl="1"/>
            <a:r>
              <a:rPr lang="en-US" sz="2800" dirty="0"/>
              <a:t>In an isolated system, Q=</a:t>
            </a:r>
            <a:r>
              <a:rPr lang="ar-SA" sz="2800" dirty="0"/>
              <a:t>-</a:t>
            </a:r>
            <a:r>
              <a:rPr lang="en-US" sz="2800" dirty="0"/>
              <a:t>W</a:t>
            </a:r>
          </a:p>
          <a:p>
            <a:endParaRPr lang="en-IQ" dirty="0"/>
          </a:p>
        </p:txBody>
      </p:sp>
      <p:sp>
        <p:nvSpPr>
          <p:cNvPr id="4" name="Slide Number Placeholder 3">
            <a:extLst>
              <a:ext uri="{FF2B5EF4-FFF2-40B4-BE49-F238E27FC236}">
                <a16:creationId xmlns:a16="http://schemas.microsoft.com/office/drawing/2014/main" id="{64020D24-C0E6-0645-96F1-5F1E4697F9F2}"/>
              </a:ext>
            </a:extLst>
          </p:cNvPr>
          <p:cNvSpPr>
            <a:spLocks noGrp="1"/>
          </p:cNvSpPr>
          <p:nvPr>
            <p:ph type="sldNum" sz="quarter" idx="12"/>
          </p:nvPr>
        </p:nvSpPr>
        <p:spPr/>
        <p:txBody>
          <a:bodyPr/>
          <a:lstStyle/>
          <a:p>
            <a:fld id="{FC19C6B9-E536-C746-834E-08EFB1D312F9}" type="slidenum">
              <a:rPr lang="en-US" smtClean="0"/>
              <a:t>55</a:t>
            </a:fld>
            <a:endParaRPr lang="en-US"/>
          </a:p>
        </p:txBody>
      </p:sp>
    </p:spTree>
    <p:extLst>
      <p:ext uri="{BB962C8B-B14F-4D97-AF65-F5344CB8AC3E}">
        <p14:creationId xmlns:p14="http://schemas.microsoft.com/office/powerpoint/2010/main" val="2539646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026" y="438622"/>
            <a:ext cx="10515600" cy="1325563"/>
          </a:xfrm>
        </p:spPr>
        <p:txBody>
          <a:bodyPr/>
          <a:lstStyle/>
          <a:p>
            <a:r>
              <a:rPr lang="en-US" b="1" dirty="0"/>
              <a:t>Thermodynamics</a:t>
            </a:r>
            <a:endParaRPr lang="en-US" dirty="0"/>
          </a:p>
        </p:txBody>
      </p:sp>
      <p:sp>
        <p:nvSpPr>
          <p:cNvPr id="6" name="Content Placeholder 5"/>
          <p:cNvSpPr>
            <a:spLocks noGrp="1"/>
          </p:cNvSpPr>
          <p:nvPr>
            <p:ph idx="1"/>
          </p:nvPr>
        </p:nvSpPr>
        <p:spPr>
          <a:xfrm>
            <a:off x="159026" y="1570383"/>
            <a:ext cx="6844889" cy="5287617"/>
          </a:xfrm>
        </p:spPr>
        <p:txBody>
          <a:bodyPr>
            <a:normAutofit fontScale="70000" lnSpcReduction="20000"/>
          </a:bodyPr>
          <a:lstStyle/>
          <a:p>
            <a:r>
              <a:rPr lang="en-US" sz="4400" b="1" i="1" u="sng" dirty="0">
                <a:solidFill>
                  <a:schemeClr val="accent5">
                    <a:lumMod val="75000"/>
                  </a:schemeClr>
                </a:solidFill>
              </a:rPr>
              <a:t>Work (W)</a:t>
            </a:r>
            <a:r>
              <a:rPr lang="en-US" sz="4400" dirty="0"/>
              <a:t>: transfer of energy used to change the height of a weight of system with respect to surroundings.</a:t>
            </a:r>
          </a:p>
          <a:p>
            <a:endParaRPr lang="en-US" sz="1400" dirty="0"/>
          </a:p>
          <a:p>
            <a:r>
              <a:rPr lang="en-US" sz="4400" b="1" i="1" u="sng" dirty="0">
                <a:solidFill>
                  <a:schemeClr val="accent5">
                    <a:lumMod val="75000"/>
                  </a:schemeClr>
                </a:solidFill>
              </a:rPr>
              <a:t>Heat (Q)</a:t>
            </a:r>
            <a:r>
              <a:rPr lang="en-US" sz="4400" dirty="0"/>
              <a:t>: transfer of energy between system and surroundings due to difference in temperature.</a:t>
            </a:r>
          </a:p>
          <a:p>
            <a:endParaRPr lang="en-US" sz="4400" dirty="0"/>
          </a:p>
          <a:p>
            <a:pPr algn="just"/>
            <a:r>
              <a:rPr lang="en-US" sz="4400" dirty="0"/>
              <a:t>Both </a:t>
            </a:r>
            <a:r>
              <a:rPr lang="en-US" sz="4400" i="1" u="sng" dirty="0">
                <a:solidFill>
                  <a:srgbClr val="FF0000"/>
                </a:solidFill>
              </a:rPr>
              <a:t>work</a:t>
            </a:r>
            <a:r>
              <a:rPr lang="en-US" sz="4400" i="1" dirty="0"/>
              <a:t> </a:t>
            </a:r>
            <a:r>
              <a:rPr lang="en-US" sz="4400" dirty="0"/>
              <a:t>and </a:t>
            </a:r>
            <a:r>
              <a:rPr lang="en-US" sz="4400" i="1" u="sng" dirty="0">
                <a:solidFill>
                  <a:srgbClr val="FF0000"/>
                </a:solidFill>
              </a:rPr>
              <a:t>heat</a:t>
            </a:r>
            <a:r>
              <a:rPr lang="en-US" sz="4400" i="1" dirty="0"/>
              <a:t> </a:t>
            </a:r>
            <a:r>
              <a:rPr lang="en-US" sz="4400" dirty="0"/>
              <a:t>appear only at the system's </a:t>
            </a:r>
            <a:r>
              <a:rPr lang="en-US" sz="4400" b="1" i="1" dirty="0">
                <a:solidFill>
                  <a:schemeClr val="accent1">
                    <a:lumMod val="75000"/>
                  </a:schemeClr>
                </a:solidFill>
              </a:rPr>
              <a:t>boundaries</a:t>
            </a:r>
            <a:r>
              <a:rPr lang="en-US" sz="4400" i="1" dirty="0">
                <a:solidFill>
                  <a:schemeClr val="accent1">
                    <a:lumMod val="75000"/>
                  </a:schemeClr>
                </a:solidFill>
              </a:rPr>
              <a:t> </a:t>
            </a:r>
            <a:r>
              <a:rPr lang="en-US" sz="4400" dirty="0"/>
              <a:t>where the </a:t>
            </a:r>
            <a:r>
              <a:rPr lang="en-US" sz="4400" i="1" dirty="0"/>
              <a:t>energy </a:t>
            </a:r>
            <a:r>
              <a:rPr lang="en-US" sz="4400" dirty="0"/>
              <a:t>is being transferred. </a:t>
            </a:r>
          </a:p>
          <a:p>
            <a:endParaRPr lang="en-US" sz="4400" dirty="0"/>
          </a:p>
          <a:p>
            <a:endParaRPr lang="en-US" sz="4400" b="1" dirty="0">
              <a:solidFill>
                <a:schemeClr val="accent1">
                  <a:lumMod val="75000"/>
                </a:schemeClr>
              </a:solidFill>
            </a:endParaRPr>
          </a:p>
          <a:p>
            <a:endParaRPr lang="en-US" sz="4400" b="1" dirty="0">
              <a:solidFill>
                <a:schemeClr val="accent1">
                  <a:lumMod val="75000"/>
                </a:schemeClr>
              </a:solidFill>
            </a:endParaRPr>
          </a:p>
        </p:txBody>
      </p:sp>
      <p:pic>
        <p:nvPicPr>
          <p:cNvPr id="3" name="Picture 2"/>
          <p:cNvPicPr>
            <a:picLocks noChangeAspect="1"/>
          </p:cNvPicPr>
          <p:nvPr/>
        </p:nvPicPr>
        <p:blipFill rotWithShape="1">
          <a:blip r:embed="rId3"/>
          <a:srcRect r="69616"/>
          <a:stretch/>
        </p:blipFill>
        <p:spPr>
          <a:xfrm>
            <a:off x="6865365" y="933373"/>
            <a:ext cx="4315099" cy="5610641"/>
          </a:xfrm>
          <a:prstGeom prst="rect">
            <a:avLst/>
          </a:prstGeom>
        </p:spPr>
      </p:pic>
    </p:spTree>
    <p:extLst>
      <p:ext uri="{BB962C8B-B14F-4D97-AF65-F5344CB8AC3E}">
        <p14:creationId xmlns:p14="http://schemas.microsoft.com/office/powerpoint/2010/main" val="498210842"/>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 y="398865"/>
            <a:ext cx="10515600" cy="1325563"/>
          </a:xfrm>
        </p:spPr>
        <p:txBody>
          <a:bodyPr/>
          <a:lstStyle/>
          <a:p>
            <a:r>
              <a:rPr lang="en-US" b="1" dirty="0">
                <a:solidFill>
                  <a:schemeClr val="accent1">
                    <a:lumMod val="75000"/>
                  </a:schemeClr>
                </a:solidFill>
              </a:rPr>
              <a:t>Systems classification</a:t>
            </a:r>
          </a:p>
        </p:txBody>
      </p:sp>
      <p:sp>
        <p:nvSpPr>
          <p:cNvPr id="3" name="Content Placeholder 2"/>
          <p:cNvSpPr>
            <a:spLocks noGrp="1"/>
          </p:cNvSpPr>
          <p:nvPr>
            <p:ph idx="1"/>
          </p:nvPr>
        </p:nvSpPr>
        <p:spPr>
          <a:xfrm>
            <a:off x="261730" y="3772952"/>
            <a:ext cx="11930270" cy="2948523"/>
          </a:xfrm>
        </p:spPr>
        <p:txBody>
          <a:bodyPr/>
          <a:lstStyle/>
          <a:p>
            <a:pPr marL="514350" indent="-514350">
              <a:buAutoNum type="alphaLcParenR"/>
            </a:pPr>
            <a:r>
              <a:rPr lang="en-US" dirty="0"/>
              <a:t>Open system exchanging mass with its surroundings </a:t>
            </a:r>
          </a:p>
          <a:p>
            <a:pPr marL="514350" indent="-514350">
              <a:buAutoNum type="alphaLcParenR"/>
            </a:pPr>
            <a:r>
              <a:rPr lang="en-US" dirty="0"/>
              <a:t>Closed system exchanging work with its surroundings; </a:t>
            </a:r>
          </a:p>
          <a:p>
            <a:pPr marL="514350" indent="-514350">
              <a:buAutoNum type="alphaLcParenR"/>
            </a:pPr>
            <a:r>
              <a:rPr lang="en-US" dirty="0"/>
              <a:t>Closed system exchanging heat its surroundings; </a:t>
            </a:r>
          </a:p>
          <a:p>
            <a:pPr marL="514350" indent="-514350">
              <a:buAutoNum type="alphaLcParenR"/>
            </a:pPr>
            <a:r>
              <a:rPr lang="en-US" dirty="0"/>
              <a:t>Isolated system, in which neither work nor heat can be exchanged through boundaries. </a:t>
            </a:r>
          </a:p>
          <a:p>
            <a:endParaRPr lang="en-US" dirty="0"/>
          </a:p>
        </p:txBody>
      </p:sp>
      <p:sp>
        <p:nvSpPr>
          <p:cNvPr id="4" name="Slide Number Placeholder 3"/>
          <p:cNvSpPr>
            <a:spLocks noGrp="1"/>
          </p:cNvSpPr>
          <p:nvPr>
            <p:ph type="sldNum" sz="quarter" idx="12"/>
          </p:nvPr>
        </p:nvSpPr>
        <p:spPr/>
        <p:txBody>
          <a:bodyPr/>
          <a:lstStyle/>
          <a:p>
            <a:fld id="{FC19C6B9-E536-C746-834E-08EFB1D312F9}" type="slidenum">
              <a:rPr lang="en-US" smtClean="0"/>
              <a:t>7</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2344415" y="1548533"/>
            <a:ext cx="1709369" cy="2291599"/>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Layer>
                </a14:imgProps>
              </a:ext>
            </a:extLst>
          </a:blip>
          <a:stretch>
            <a:fillRect/>
          </a:stretch>
        </p:blipFill>
        <p:spPr>
          <a:xfrm>
            <a:off x="4217714" y="1548533"/>
            <a:ext cx="1716834" cy="2224419"/>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4700"/>
                    </a14:imgEffect>
                  </a14:imgLayer>
                </a14:imgProps>
              </a:ext>
            </a:extLst>
          </a:blip>
          <a:stretch>
            <a:fillRect/>
          </a:stretch>
        </p:blipFill>
        <p:spPr>
          <a:xfrm>
            <a:off x="6091047" y="1548533"/>
            <a:ext cx="1694440" cy="2299063"/>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colorTemperature colorTemp="4700"/>
                    </a14:imgEffect>
                  </a14:imgLayer>
                </a14:imgProps>
              </a:ext>
            </a:extLst>
          </a:blip>
          <a:stretch>
            <a:fillRect/>
          </a:stretch>
        </p:blipFill>
        <p:spPr>
          <a:xfrm>
            <a:off x="8015011" y="1548533"/>
            <a:ext cx="1716833" cy="2321457"/>
          </a:xfrm>
          <a:prstGeom prst="rect">
            <a:avLst/>
          </a:prstGeom>
        </p:spPr>
      </p:pic>
    </p:spTree>
    <p:extLst>
      <p:ext uri="{BB962C8B-B14F-4D97-AF65-F5344CB8AC3E}">
        <p14:creationId xmlns:p14="http://schemas.microsoft.com/office/powerpoint/2010/main" val="105734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C19C6B9-E536-C746-834E-08EFB1D312F9}" type="slidenum">
              <a:rPr lang="en-US" smtClean="0"/>
              <a:t>8</a:t>
            </a:fld>
            <a:endParaRPr lang="en-US"/>
          </a:p>
        </p:txBody>
      </p:sp>
      <p:pic>
        <p:nvPicPr>
          <p:cNvPr id="5" name="Picture 4"/>
          <p:cNvPicPr>
            <a:picLocks noChangeAspect="1"/>
          </p:cNvPicPr>
          <p:nvPr/>
        </p:nvPicPr>
        <p:blipFill>
          <a:blip r:embed="rId2"/>
          <a:stretch>
            <a:fillRect/>
          </a:stretch>
        </p:blipFill>
        <p:spPr>
          <a:xfrm>
            <a:off x="3313" y="824463"/>
            <a:ext cx="12185374" cy="6021813"/>
          </a:xfrm>
          <a:prstGeom prst="rect">
            <a:avLst/>
          </a:prstGeom>
        </p:spPr>
      </p:pic>
    </p:spTree>
    <p:extLst>
      <p:ext uri="{BB962C8B-B14F-4D97-AF65-F5344CB8AC3E}">
        <p14:creationId xmlns:p14="http://schemas.microsoft.com/office/powerpoint/2010/main" val="47337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C19C6B9-E536-C746-834E-08EFB1D312F9}" type="slidenum">
              <a:rPr lang="en-US" smtClean="0"/>
              <a:t>9</a:t>
            </a:fld>
            <a:endParaRPr lang="en-US"/>
          </a:p>
        </p:txBody>
      </p:sp>
      <p:pic>
        <p:nvPicPr>
          <p:cNvPr id="5" name="Picture 4"/>
          <p:cNvPicPr>
            <a:picLocks noChangeAspect="1"/>
          </p:cNvPicPr>
          <p:nvPr/>
        </p:nvPicPr>
        <p:blipFill rotWithShape="1">
          <a:blip r:embed="rId2"/>
          <a:srcRect l="2152" t="1303" r="3380"/>
          <a:stretch/>
        </p:blipFill>
        <p:spPr>
          <a:xfrm>
            <a:off x="252919" y="836187"/>
            <a:ext cx="11498094" cy="6021813"/>
          </a:xfrm>
          <a:prstGeom prst="rect">
            <a:avLst/>
          </a:prstGeom>
        </p:spPr>
      </p:pic>
    </p:spTree>
    <p:extLst>
      <p:ext uri="{BB962C8B-B14F-4D97-AF65-F5344CB8AC3E}">
        <p14:creationId xmlns:p14="http://schemas.microsoft.com/office/powerpoint/2010/main" val="899467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DC024258-665D-DC45-A1BE-7DA757FCBDF3}" vid="{780497A1-97F0-CC45-95ED-E5832B9D7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108511</TotalTime>
  <Words>3025</Words>
  <Application>Microsoft Macintosh PowerPoint</Application>
  <PresentationFormat>Widescreen</PresentationFormat>
  <Paragraphs>321</Paragraphs>
  <Slides>55</Slides>
  <Notes>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4" baseType="lpstr">
      <vt:lpstr>Arial</vt:lpstr>
      <vt:lpstr>Calibri</vt:lpstr>
      <vt:lpstr>Calibri Light</vt:lpstr>
      <vt:lpstr>Symbol</vt:lpstr>
      <vt:lpstr>Times</vt:lpstr>
      <vt:lpstr>Times New Roman</vt:lpstr>
      <vt:lpstr>Wingdings</vt:lpstr>
      <vt:lpstr>Office Theme</vt:lpstr>
      <vt:lpstr>Equation</vt:lpstr>
      <vt:lpstr>Thermodynamics (Equilibria)   and its applications to pharmaceutical systems</vt:lpstr>
      <vt:lpstr>Outlines</vt:lpstr>
      <vt:lpstr>Objectives</vt:lpstr>
      <vt:lpstr>Thermodynamics</vt:lpstr>
      <vt:lpstr>Terms: </vt:lpstr>
      <vt:lpstr>Thermodynamics</vt:lpstr>
      <vt:lpstr>Systems classification</vt:lpstr>
      <vt:lpstr>PowerPoint Presentation</vt:lpstr>
      <vt:lpstr>PowerPoint Presentation</vt:lpstr>
      <vt:lpstr>Properties of a system </vt:lpstr>
      <vt:lpstr> Q/ what is heat and what is temperature ?  </vt:lpstr>
      <vt:lpstr>Thermodynamic state</vt:lpstr>
      <vt:lpstr>PowerPoint Presentation</vt:lpstr>
      <vt:lpstr>PowerPoint Presentation</vt:lpstr>
      <vt:lpstr>PowerPoint Presentation</vt:lpstr>
      <vt:lpstr>First Law of Thermodynamics</vt:lpstr>
      <vt:lpstr>Internal energy</vt:lpstr>
      <vt:lpstr>First Law of Thermodynamics</vt:lpstr>
      <vt:lpstr>PowerPoint Presentation</vt:lpstr>
      <vt:lpstr>Internal energy</vt:lpstr>
      <vt:lpstr>Work</vt:lpstr>
      <vt:lpstr>PowerPoint Presentation</vt:lpstr>
      <vt:lpstr>PowerPoint Presentation</vt:lpstr>
      <vt:lpstr>PowerPoint Presentation</vt:lpstr>
      <vt:lpstr>Maximum work</vt:lpstr>
      <vt:lpstr>PowerPoint Presentation</vt:lpstr>
      <vt:lpstr>PowerPoint Presentation</vt:lpstr>
      <vt:lpstr>PowerPoint Presentation</vt:lpstr>
      <vt:lpstr>Heat content (enthalpy): </vt:lpstr>
      <vt:lpstr>Types of ∆H</vt:lpstr>
      <vt:lpstr>PowerPoint Presentation</vt:lpstr>
      <vt:lpstr>PowerPoint Presentation</vt:lpstr>
      <vt:lpstr>Hess's Law and Heat of Combustion </vt:lpstr>
      <vt:lpstr>Entropy (S) and Disorder</vt:lpstr>
      <vt:lpstr>Entropy (S) and Disorder</vt:lpstr>
      <vt:lpstr>Second law of thermodynamic </vt:lpstr>
      <vt:lpstr>Second law of thermodynamic </vt:lpstr>
      <vt:lpstr>PowerPoint Presentation</vt:lpstr>
      <vt:lpstr>Third Law of Thermodynamics </vt:lpstr>
      <vt:lpstr>PowerPoint Presentation</vt:lpstr>
      <vt:lpstr>PowerPoint Presentation</vt:lpstr>
      <vt:lpstr>Case study</vt:lpstr>
      <vt:lpstr>Case Study</vt:lpstr>
      <vt:lpstr>Case study</vt:lpstr>
      <vt:lpstr>T/F with explanation:</vt:lpstr>
      <vt:lpstr>PowerPoint Presentation</vt:lpstr>
      <vt:lpstr>PowerPoint Presentation</vt:lpstr>
      <vt:lpstr>PowerPoint Presentation</vt:lpstr>
      <vt:lpstr>PowerPoint Presentation</vt:lpstr>
      <vt:lpstr>Explanation</vt:lpstr>
      <vt:lpstr>Poly-protic ionization process</vt:lpstr>
      <vt:lpstr>Pharmaceutical applications of DG </vt:lpstr>
      <vt:lpstr>Summary</vt:lpstr>
      <vt:lpstr>Thanks for your attention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EndNote  The Reference Manager</dc:title>
  <dc:creator>Al-Htaitawi, Mohammed</dc:creator>
  <cp:lastModifiedBy>Microsoft Office User</cp:lastModifiedBy>
  <cp:revision>487</cp:revision>
  <cp:lastPrinted>2022-10-11T14:00:10Z</cp:lastPrinted>
  <dcterms:created xsi:type="dcterms:W3CDTF">2016-04-03T21:33:57Z</dcterms:created>
  <dcterms:modified xsi:type="dcterms:W3CDTF">2024-01-20T10:12:13Z</dcterms:modified>
</cp:coreProperties>
</file>